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204700" cy="6840538"/>
  <p:notesSz cx="6858000" cy="9144000"/>
  <p:defaultTex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22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5F87C-AB53-4A4C-A058-6B4CE4C97F56}" type="datetimeFigureOut">
              <a:t>7/17/2024</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C9BE4-611D-4C92-ACDF-CFB8A649F85B}" type="slidenum">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300" y="2124833"/>
            <a:ext cx="10373400" cy="1466166"/>
          </a:xfrm>
        </p:spPr>
        <p:txBody>
          <a:bodyPr/>
          <a:lstStyle/>
          <a:p>
            <a:r>
              <a:t>Click to edit Master title style</a:t>
            </a:r>
          </a:p>
        </p:txBody>
      </p:sp>
      <p:sp>
        <p:nvSpPr>
          <p:cNvPr id="3" name="Subtitle 2"/>
          <p:cNvSpPr>
            <a:spLocks noGrp="1"/>
          </p:cNvSpPr>
          <p:nvPr>
            <p:ph type="subTitle" idx="1"/>
          </p:nvPr>
        </p:nvSpPr>
        <p:spPr>
          <a:xfrm>
            <a:off x="1830600" y="3876000"/>
            <a:ext cx="8542800" cy="1748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99A38F12-06BF-472D-95F1-992773FBDEC8}" type="datetimeFigureOut">
              <a:t>7/17/2024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9A38F12-06BF-472D-95F1-992773FBDEC8}" type="datetimeFigureOut">
              <a:t>7/17/2024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7900" y="273917"/>
            <a:ext cx="2745900" cy="5836167"/>
          </a:xfrm>
        </p:spPr>
        <p:txBody>
          <a:bodyPr vert="eaVert"/>
          <a:lstStyle/>
          <a:p>
            <a:r>
              <a:t>Click to edit Master title style</a:t>
            </a:r>
          </a:p>
        </p:txBody>
      </p:sp>
      <p:sp>
        <p:nvSpPr>
          <p:cNvPr id="3" name="Vertical Text Placeholder 2"/>
          <p:cNvSpPr>
            <a:spLocks noGrp="1"/>
          </p:cNvSpPr>
          <p:nvPr>
            <p:ph type="body" orient="vert" idx="1"/>
          </p:nvPr>
        </p:nvSpPr>
        <p:spPr>
          <a:xfrm>
            <a:off x="610200" y="273917"/>
            <a:ext cx="8034300" cy="5836167"/>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9A38F12-06BF-472D-95F1-992773FBDEC8}" type="datetimeFigureOut">
              <a:t>7/17/2024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9A38F12-06BF-472D-95F1-992773FBDEC8}" type="datetimeFigureOut">
              <a:t>7/17/2024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4031" y="4395333"/>
            <a:ext cx="10373400" cy="1358500"/>
          </a:xfrm>
        </p:spPr>
        <p:txBody>
          <a:bodyPr anchor="t"/>
          <a:lstStyle>
            <a:lvl1pPr algn="l">
              <a:defRPr sz="4000" b="1" cap="all"/>
            </a:lvl1pPr>
          </a:lstStyle>
          <a:p>
            <a:r>
              <a:t>Click to edit Master title style</a:t>
            </a:r>
          </a:p>
        </p:txBody>
      </p:sp>
      <p:sp>
        <p:nvSpPr>
          <p:cNvPr id="3" name="Text Placeholder 2"/>
          <p:cNvSpPr>
            <a:spLocks noGrp="1"/>
          </p:cNvSpPr>
          <p:nvPr>
            <p:ph type="body" idx="1"/>
          </p:nvPr>
        </p:nvSpPr>
        <p:spPr>
          <a:xfrm>
            <a:off x="964031" y="2899084"/>
            <a:ext cx="10373400" cy="1496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99A38F12-06BF-472D-95F1-992773FBDEC8}" type="datetimeFigureOut">
              <a:t>7/17/2024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610200" y="1596000"/>
            <a:ext cx="5390100" cy="4514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Content Placeholder 3"/>
          <p:cNvSpPr>
            <a:spLocks noGrp="1"/>
          </p:cNvSpPr>
          <p:nvPr>
            <p:ph sz="half" idx="2"/>
          </p:nvPr>
        </p:nvSpPr>
        <p:spPr>
          <a:xfrm>
            <a:off x="6203700" y="1596000"/>
            <a:ext cx="5390100" cy="4514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99A38F12-06BF-472D-95F1-992773FBDEC8}" type="datetimeFigureOut">
              <a:t>7/17/2024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t>Click to edit Master title style</a:t>
            </a:r>
          </a:p>
        </p:txBody>
      </p:sp>
      <p:sp>
        <p:nvSpPr>
          <p:cNvPr id="3" name="Text Placeholder 2"/>
          <p:cNvSpPr>
            <a:spLocks noGrp="1"/>
          </p:cNvSpPr>
          <p:nvPr>
            <p:ph type="body" idx="1"/>
          </p:nvPr>
        </p:nvSpPr>
        <p:spPr>
          <a:xfrm>
            <a:off x="610200" y="1531083"/>
            <a:ext cx="5392219" cy="6380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610200" y="2169166"/>
            <a:ext cx="5392219" cy="39409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99462" y="1531083"/>
            <a:ext cx="5394337" cy="6380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99462" y="2169166"/>
            <a:ext cx="5394337" cy="39409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99A38F12-06BF-472D-95F1-992773FBDEC8}" type="datetimeFigureOut">
              <a:t>7/17/2024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99A38F12-06BF-472D-95F1-992773FBDEC8}" type="datetimeFigureOut">
              <a:t>7/17/2024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38F12-06BF-472D-95F1-992773FBDEC8}" type="datetimeFigureOut">
              <a:t>7/17/2024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00" y="272333"/>
            <a:ext cx="4015031" cy="1159000"/>
          </a:xfrm>
        </p:spPr>
        <p:txBody>
          <a:bodyPr anchor="b"/>
          <a:lstStyle>
            <a:lvl1pPr algn="l">
              <a:defRPr sz="2000" b="1"/>
            </a:lvl1pPr>
          </a:lstStyle>
          <a:p>
            <a:r>
              <a:t>Click to edit Master title style</a:t>
            </a:r>
          </a:p>
        </p:txBody>
      </p:sp>
      <p:sp>
        <p:nvSpPr>
          <p:cNvPr id="3" name="Content Placeholder 2"/>
          <p:cNvSpPr>
            <a:spLocks noGrp="1"/>
          </p:cNvSpPr>
          <p:nvPr>
            <p:ph idx="1"/>
          </p:nvPr>
        </p:nvSpPr>
        <p:spPr>
          <a:xfrm>
            <a:off x="4771425" y="272333"/>
            <a:ext cx="6822375" cy="5837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610200" y="1431333"/>
            <a:ext cx="4015031" cy="4678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9A38F12-06BF-472D-95F1-992773FBDEC8}" type="datetimeFigureOut">
              <a:t>7/17/2024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2069" y="4788000"/>
            <a:ext cx="7322400" cy="565250"/>
          </a:xfrm>
        </p:spPr>
        <p:txBody>
          <a:bodyPr anchor="b"/>
          <a:lstStyle>
            <a:lvl1pPr algn="l">
              <a:defRPr sz="2000" b="1"/>
            </a:lvl1pPr>
          </a:lstStyle>
          <a:p>
            <a:r>
              <a:t>Click to edit Master title style</a:t>
            </a:r>
          </a:p>
        </p:txBody>
      </p:sp>
      <p:sp>
        <p:nvSpPr>
          <p:cNvPr id="3" name="Picture Placeholder 2"/>
          <p:cNvSpPr>
            <a:spLocks noGrp="1"/>
          </p:cNvSpPr>
          <p:nvPr>
            <p:ph type="pic" idx="1"/>
          </p:nvPr>
        </p:nvSpPr>
        <p:spPr>
          <a:xfrm>
            <a:off x="2392069" y="611166"/>
            <a:ext cx="7322400" cy="410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2392069" y="5353250"/>
            <a:ext cx="7322400" cy="8027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9A38F12-06BF-472D-95F1-992773FBDEC8}" type="datetimeFigureOut">
              <a:t>7/17/2024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0200" y="273917"/>
            <a:ext cx="10983600" cy="1140000"/>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610200" y="1596000"/>
            <a:ext cx="10983600" cy="4514084"/>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610200" y="6339667"/>
            <a:ext cx="2847600" cy="364166"/>
          </a:xfrm>
          <a:prstGeom prst="rect">
            <a:avLst/>
          </a:prstGeom>
        </p:spPr>
        <p:txBody>
          <a:bodyPr vert="horz" lIns="91440" tIns="45720" rIns="91440" bIns="45720" rtlCol="0" anchor="ctr"/>
          <a:lstStyle>
            <a:lvl1pPr algn="l">
              <a:defRPr sz="1200">
                <a:solidFill>
                  <a:schemeClr val="tx1">
                    <a:tint val="75000"/>
                  </a:schemeClr>
                </a:solidFill>
              </a:defRPr>
            </a:lvl1pPr>
          </a:lstStyle>
          <a:p>
            <a:fld id="{99A38F12-06BF-472D-95F1-992773FBDEC8}" type="datetimeFigureOut">
              <a:t>7/17/2024</a:t>
            </a:fld>
            <a:endParaRPr/>
          </a:p>
        </p:txBody>
      </p:sp>
      <p:sp>
        <p:nvSpPr>
          <p:cNvPr id="5" name="Footer Placeholder 4"/>
          <p:cNvSpPr>
            <a:spLocks noGrp="1"/>
          </p:cNvSpPr>
          <p:nvPr>
            <p:ph type="ftr" sz="quarter" idx="3"/>
          </p:nvPr>
        </p:nvSpPr>
        <p:spPr>
          <a:xfrm>
            <a:off x="4169699" y="6339667"/>
            <a:ext cx="3864600" cy="36416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746200" y="6339667"/>
            <a:ext cx="2847600" cy="364166"/>
          </a:xfrm>
          <a:prstGeom prst="rect">
            <a:avLst/>
          </a:prstGeom>
        </p:spPr>
        <p:txBody>
          <a:bodyPr vert="horz" lIns="91440" tIns="45720" rIns="91440" bIns="45720" rtlCol="0" anchor="ctr"/>
          <a:lstStyle>
            <a:lvl1pPr algn="r">
              <a:defRPr sz="1200">
                <a:solidFill>
                  <a:schemeClr val="tx1">
                    <a:tint val="75000"/>
                  </a:schemeClr>
                </a:solidFill>
              </a:defRPr>
            </a:lvl1pPr>
          </a:lstStyle>
          <a:p>
            <a:fld id="{8EBED098-752A-41AA-8E49-92F26D002647}"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38.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39.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20rspencer@rentonwa.gov" TargetMode="External"/><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bin"/><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20rspencer@rentonwa.gov"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name="Introduction">
    <p:spTree>
      <p:nvGrpSpPr>
        <p:cNvPr id="1" name=""/>
        <p:cNvGrpSpPr/>
        <p:nvPr/>
      </p:nvGrpSpPr>
      <p:grpSpPr>
        <a:xfrm>
          <a:off x="0" y="0"/>
          <a:ext cx="0" cy="0"/>
          <a:chOff x="0" y="0"/>
          <a:chExt cx="0" cy="0"/>
        </a:xfrm>
      </p:grpSpPr>
      <p:sp>
        <p:nvSpPr>
          <p:cNvPr id="2" name="(empty)" descr="e15a37f2-eeb5-4da7-9e52-34b045a7d236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3376abe1-81e1-4ecc-b06d-f1c44a46eb0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3ec12b23-dbef-42fe-92f7-1c957c115c68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5" name="Recon-MR-Trans" descr="9880a3de-068b-44f9-bb7b-6f9e5f4fa9a7 Recon-MR-Tran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6334125"/>
            <a:ext cx="904875" cy="552770"/>
          </a:xfrm>
          <a:prstGeom prst="rect">
            <a:avLst/>
          </a:prstGeom>
        </p:spPr>
      </p:pic>
      <p:sp>
        <p:nvSpPr>
          <p:cNvPr id="6" name="City of Renton - ..." descr="3e71054f-e236-420d-86d5-a0db2158c2ff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7" name="Introduction" descr="1af753fd-ab1c-4580-894b-bd6f171d73af Introduction"/>
          <p:cNvSpPr>
            <a:spLocks noGrp="1"/>
          </p:cNvSpPr>
          <p:nvPr>
            <p:ph type="title"/>
          </p:nvPr>
        </p:nvSpPr>
        <p:spPr>
          <a:xfrm>
            <a:off x="616364" y="2214857"/>
            <a:ext cx="10971274" cy="1335429"/>
          </a:xfrm>
          <a:prstGeom prst="rect">
            <a:avLst/>
          </a:prstGeom>
          <a:noFill/>
        </p:spPr>
        <p:txBody>
          <a:bodyPr lIns="0" tIns="15240" rIns="0" bIns="0" anchor="b">
            <a:noAutofit/>
          </a:bodyPr>
          <a:lstStyle/>
          <a:p>
            <a:pPr marL="0" lvl="0" indent="0" algn="ctr">
              <a:lnSpc>
                <a:spcPct val="114583"/>
              </a:lnSpc>
              <a:buNone/>
            </a:pPr>
            <a:r>
              <a:rPr sz="2400" b="0" i="0" u="none" strike="noStrike" dirty="0">
                <a:solidFill>
                  <a:srgbClr val="000000"/>
                </a:solidFill>
                <a:latin typeface="Open Sans"/>
              </a:rPr>
              <a:t>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Quadrant Chart - Importance, Progress, and Alignment">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Quadrant Chart - ..." descr="94695d46-02a0-43d7-9ae4-3eb94c56506c Quadrant Chart - ..."/>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Quadrant Chart - Importance, Progress, and Alignment</a:t>
            </a:r>
          </a:p>
        </p:txBody>
      </p:sp>
      <p:pic>
        <p:nvPicPr>
          <p:cNvPr id="9" name="viz.59" descr="bcc31d60-4228-4242-a991-93e979ccb46b viz.5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00375" y="1134599"/>
            <a:ext cx="9024938" cy="5099947"/>
          </a:xfrm>
          <a:prstGeom prst="rect">
            <a:avLst/>
          </a:prstGeom>
        </p:spPr>
      </p:pic>
      <p:sp>
        <p:nvSpPr>
          <p:cNvPr id="10" name="Shape" descr="4ae12aa1-9aa3-49a1-a9c9-004a947a8b20 Shape"/>
          <p:cNvSpPr/>
          <p:nvPr/>
        </p:nvSpPr>
        <p:spPr>
          <a:xfrm rot="5400000" flipH="1" flipV="1">
            <a:off x="1943100" y="3248025"/>
            <a:ext cx="2198168" cy="337056"/>
          </a:xfrm>
          <a:prstGeom prst="rightArrow">
            <a:avLst>
              <a:gd name="adj1" fmla="val 70611"/>
              <a:gd name="adj2" fmla="val 51229"/>
            </a:avLst>
          </a:prstGeom>
          <a:solidFill>
            <a:srgbClr val="F5C524"/>
          </a:solidFill>
          <a:ln w="19050">
            <a:solidFill>
              <a:srgbClr val="4D525A"/>
            </a:solidFill>
            <a:prstDash val="solid"/>
          </a:ln>
        </p:spPr>
        <p:txBody>
          <a:bodyPr/>
          <a:lstStyle/>
          <a:p>
            <a:endParaRPr lang="en-US"/>
          </a:p>
        </p:txBody>
      </p:sp>
      <p:sp>
        <p:nvSpPr>
          <p:cNvPr id="11" name="The areas where R..." descr="c233a082-b3b1-40ac-a067-127694b2ecb5 The areas where R..."/>
          <p:cNvSpPr/>
          <p:nvPr/>
        </p:nvSpPr>
        <p:spPr>
          <a:xfrm>
            <a:off x="190500" y="1046632"/>
            <a:ext cx="2686050" cy="4953000"/>
          </a:xfrm>
          <a:prstGeom prst="rect">
            <a:avLst/>
          </a:prstGeom>
          <a:solidFill>
            <a:srgbClr val="FFFFFF">
              <a:alpha val="0"/>
            </a:srgbClr>
          </a:solidFill>
          <a:ln w="19050">
            <a:solidFill>
              <a:srgbClr val="000000"/>
            </a:solidFill>
            <a:prstDash val="solid"/>
          </a:ln>
        </p:spPr>
        <p:txBody>
          <a:bodyPr lIns="28575" tIns="28575" rIns="28575" bIns="28575" anchor="t">
            <a:spAutoFit/>
          </a:bodyPr>
          <a:lstStyle/>
          <a:p>
            <a:pPr marL="0" lvl="0" indent="0" algn="l">
              <a:lnSpc>
                <a:spcPct val="114583"/>
              </a:lnSpc>
              <a:buNone/>
            </a:pPr>
            <a:r>
              <a:rPr sz="1400" b="1" i="0" u="none" strike="noStrike" dirty="0">
                <a:solidFill>
                  <a:srgbClr val="000000"/>
                </a:solidFill>
                <a:latin typeface="Open Sans"/>
              </a:rPr>
              <a:t>The areas where Renton can improve: </a:t>
            </a:r>
          </a:p>
          <a:p>
            <a:pPr marL="0" lvl="0" indent="0" algn="l">
              <a:lnSpc>
                <a:spcPct val="114583"/>
              </a:lnSpc>
              <a:buNone/>
            </a:pPr>
            <a:r>
              <a:rPr sz="1400" b="0" i="0" u="none" strike="noStrike" dirty="0">
                <a:solidFill>
                  <a:srgbClr val="000000"/>
                </a:solidFill>
                <a:latin typeface="Open Sans"/>
              </a:rPr>
              <a:t>﻿</a:t>
            </a:r>
          </a:p>
          <a:p>
            <a:pPr marL="457200" lvl="0" indent="-133350" algn="l">
              <a:lnSpc>
                <a:spcPct val="114583"/>
              </a:lnSpc>
              <a:buChar char="•"/>
            </a:pPr>
            <a:r>
              <a:rPr sz="1400" b="0" i="0" u="none" strike="noStrike" dirty="0">
                <a:solidFill>
                  <a:srgbClr val="000000"/>
                </a:solidFill>
                <a:latin typeface="Open Sans"/>
              </a:rPr>
              <a:t>Increasing safety and security in the community</a:t>
            </a:r>
          </a:p>
          <a:p>
            <a:pPr marL="0" lvl="0" indent="0" algn="l">
              <a:lnSpc>
                <a:spcPct val="114583"/>
              </a:lnSpc>
              <a:buNone/>
            </a:pPr>
            <a:r>
              <a:rPr sz="1400" b="0" i="0" u="none" strike="noStrike" dirty="0">
                <a:solidFill>
                  <a:srgbClr val="000000"/>
                </a:solidFill>
                <a:latin typeface="Open Sans"/>
              </a:rPr>
              <a:t>﻿</a:t>
            </a:r>
          </a:p>
          <a:p>
            <a:pPr marL="457200" lvl="0" indent="-133350" algn="l">
              <a:lnSpc>
                <a:spcPct val="114583"/>
              </a:lnSpc>
              <a:buChar char="•"/>
            </a:pPr>
            <a:r>
              <a:rPr sz="1400" b="0" i="0" u="none" strike="noStrike" dirty="0">
                <a:solidFill>
                  <a:srgbClr val="000000"/>
                </a:solidFill>
                <a:latin typeface="Open Sans"/>
              </a:rPr>
              <a:t>Funding services that address mental health, addiction, and food security for those in need</a:t>
            </a:r>
          </a:p>
          <a:p>
            <a:pPr marL="0" lvl="0" indent="0" algn="l">
              <a:lnSpc>
                <a:spcPct val="114583"/>
              </a:lnSpc>
              <a:buNone/>
            </a:pPr>
            <a:r>
              <a:rPr sz="1400" b="0" i="0" u="none" strike="noStrike" dirty="0">
                <a:solidFill>
                  <a:srgbClr val="000000"/>
                </a:solidFill>
                <a:latin typeface="Open Sans"/>
              </a:rPr>
              <a:t>﻿</a:t>
            </a:r>
          </a:p>
          <a:p>
            <a:pPr marL="457200" lvl="0" indent="-133350" algn="l">
              <a:lnSpc>
                <a:spcPct val="114583"/>
              </a:lnSpc>
              <a:buChar char="•"/>
            </a:pPr>
            <a:r>
              <a:rPr sz="1400" b="0" i="0" u="none" strike="noStrike" dirty="0">
                <a:solidFill>
                  <a:srgbClr val="000000"/>
                </a:solidFill>
                <a:latin typeface="Open Sans"/>
              </a:rPr>
              <a:t>Encampment and graffiti cleanup</a:t>
            </a:r>
          </a:p>
          <a:p>
            <a:pPr marL="0" lvl="0" indent="0" algn="l">
              <a:lnSpc>
                <a:spcPct val="114583"/>
              </a:lnSpc>
              <a:buNone/>
            </a:pPr>
            <a:r>
              <a:rPr sz="1400" b="0" i="0" u="none" strike="noStrike" dirty="0">
                <a:solidFill>
                  <a:srgbClr val="000000"/>
                </a:solidFill>
                <a:latin typeface="Open Sans"/>
              </a:rPr>
              <a:t>﻿</a:t>
            </a:r>
          </a:p>
          <a:p>
            <a:pPr marL="0" lvl="0" indent="0" algn="l">
              <a:lnSpc>
                <a:spcPct val="114583"/>
              </a:lnSpc>
              <a:buNone/>
            </a:pPr>
            <a:r>
              <a:rPr sz="1400" b="0" i="0" u="none" strike="noStrike" dirty="0">
                <a:solidFill>
                  <a:srgbClr val="000000"/>
                </a:solidFill>
                <a:latin typeface="Open Sans"/>
              </a:rPr>
              <a:t>﻿</a:t>
            </a:r>
          </a:p>
          <a:p>
            <a:pPr marL="0" lvl="0" indent="0" algn="l">
              <a:lnSpc>
                <a:spcPct val="114583"/>
              </a:lnSpc>
              <a:buNone/>
            </a:pPr>
            <a:r>
              <a:rPr sz="1400" b="0" i="1" u="none" strike="noStrike" dirty="0">
                <a:solidFill>
                  <a:srgbClr val="000000"/>
                </a:solidFill>
                <a:latin typeface="Open Sans"/>
              </a:rPr>
              <a:t>Size of bubble indicates how well each item aligns with respondents' vision and values for Renton's future</a:t>
            </a:r>
          </a:p>
          <a:p>
            <a:pPr marL="0" lvl="0" indent="0" algn="l">
              <a:lnSpc>
                <a:spcPct val="114583"/>
              </a:lnSpc>
              <a:buNone/>
            </a:pPr>
            <a:r>
              <a:rPr sz="1400" b="0" i="1" u="none" strike="noStrike" dirty="0">
                <a:solidFill>
                  <a:srgbClr val="000000"/>
                </a:solidFill>
                <a:latin typeface="Open Sans"/>
              </a:rPr>
              <a:t>Bigger bubble = more aligned. </a:t>
            </a:r>
          </a:p>
        </p:txBody>
      </p:sp>
      <p:sp>
        <p:nvSpPr>
          <p:cNvPr id="12" name="Shape" descr="9da64ab1-c569-4781-b69f-713b3d5fc760 Shape"/>
          <p:cNvSpPr/>
          <p:nvPr/>
        </p:nvSpPr>
        <p:spPr>
          <a:xfrm>
            <a:off x="7353300" y="1343025"/>
            <a:ext cx="0" cy="4394726"/>
          </a:xfrm>
          <a:prstGeom prst="straightConnector1">
            <a:avLst/>
          </a:prstGeom>
          <a:solidFill>
            <a:srgbClr val="7DA8F9"/>
          </a:solidFill>
          <a:ln w="19050">
            <a:solidFill>
              <a:srgbClr val="C0C0C0"/>
            </a:solidFill>
            <a:prstDash val="solid"/>
          </a:ln>
        </p:spPr>
        <p:txBody>
          <a:bodyPr/>
          <a:lstStyle/>
          <a:p>
            <a:endParaRPr lang="en-US"/>
          </a:p>
        </p:txBody>
      </p:sp>
      <p:sp>
        <p:nvSpPr>
          <p:cNvPr id="13" name="Shape" descr="d3bda70e-b7d1-4f1d-85e9-4793d85e4b34 Shape"/>
          <p:cNvSpPr/>
          <p:nvPr/>
        </p:nvSpPr>
        <p:spPr>
          <a:xfrm flipV="1">
            <a:off x="3524250" y="3543300"/>
            <a:ext cx="8268843" cy="0"/>
          </a:xfrm>
          <a:prstGeom prst="straightConnector1">
            <a:avLst/>
          </a:prstGeom>
          <a:solidFill>
            <a:srgbClr val="7DA8F9"/>
          </a:solidFill>
          <a:ln w="19050">
            <a:solidFill>
              <a:srgbClr val="C0C0C0"/>
            </a:solidFill>
            <a:prstDash val="solid"/>
          </a:ln>
        </p:spPr>
        <p:txBody>
          <a:bodyPr/>
          <a:lstStyle/>
          <a:p>
            <a:endParaRPr lang="en-US"/>
          </a:p>
        </p:txBody>
      </p:sp>
      <p:sp>
        <p:nvSpPr>
          <p:cNvPr id="14" name="(empty)" descr="047aa638-f1ba-46b0-b9a5-cfa8d04eaac4 (empty)"/>
          <p:cNvSpPr/>
          <p:nvPr/>
        </p:nvSpPr>
        <p:spPr>
          <a:xfrm>
            <a:off x="5429250" y="5857875"/>
            <a:ext cx="4256628" cy="319055"/>
          </a:xfrm>
          <a:prstGeom prst="rect">
            <a:avLst/>
          </a:prstGeom>
          <a:solidFill>
            <a:srgbClr val="FFFFFF"/>
          </a:solidFill>
          <a:ln w="19050">
            <a:solidFill>
              <a:srgbClr val="FFFFFF"/>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15" name="Better Progress" descr="ba706eb4-5bab-4add-aa95-02a2267ef9a1 Better Progress"/>
          <p:cNvSpPr/>
          <p:nvPr/>
        </p:nvSpPr>
        <p:spPr>
          <a:xfrm rot="16200000">
            <a:off x="2009775" y="3390900"/>
            <a:ext cx="2047875" cy="180975"/>
          </a:xfrm>
          <a:prstGeom prst="rect">
            <a:avLst/>
          </a:prstGeom>
          <a:noFill/>
        </p:spPr>
        <p:txBody>
          <a:bodyPr lIns="0" tIns="15240" rIns="0" bIns="0" anchor="t">
            <a:spAutoFit/>
          </a:bodyPr>
          <a:lstStyle/>
          <a:p>
            <a:pPr marL="0" lvl="0" indent="0" algn="ctr">
              <a:lnSpc>
                <a:spcPct val="114583"/>
              </a:lnSpc>
              <a:buNone/>
            </a:pPr>
            <a:r>
              <a:rPr sz="1000" b="1" i="0" u="none" strike="noStrike" dirty="0">
                <a:solidFill>
                  <a:srgbClr val="000000"/>
                </a:solidFill>
                <a:latin typeface="Open Sans"/>
              </a:rPr>
              <a:t>Better Progress</a:t>
            </a:r>
          </a:p>
        </p:txBody>
      </p:sp>
      <p:sp>
        <p:nvSpPr>
          <p:cNvPr id="16" name="Shape" descr="eb1944f0-cd58-410f-862e-a8ad79af6fb4 Shape"/>
          <p:cNvSpPr/>
          <p:nvPr/>
        </p:nvSpPr>
        <p:spPr>
          <a:xfrm rot="10800000" flipH="1" flipV="1">
            <a:off x="6438900" y="5810250"/>
            <a:ext cx="2198168" cy="391559"/>
          </a:xfrm>
          <a:prstGeom prst="rightArrow">
            <a:avLst>
              <a:gd name="adj1" fmla="val 70611"/>
              <a:gd name="adj2" fmla="val 51229"/>
            </a:avLst>
          </a:prstGeom>
          <a:solidFill>
            <a:srgbClr val="F5C524"/>
          </a:solidFill>
          <a:ln w="19050">
            <a:solidFill>
              <a:srgbClr val="4D525A"/>
            </a:solidFill>
            <a:prstDash val="solid"/>
          </a:ln>
        </p:spPr>
        <p:txBody>
          <a:bodyPr/>
          <a:lstStyle/>
          <a:p>
            <a:endParaRPr lang="en-US"/>
          </a:p>
        </p:txBody>
      </p:sp>
      <p:sp>
        <p:nvSpPr>
          <p:cNvPr id="17" name="More Important" descr="5a6f87e7-aa11-4c30-be94-9759af024fcd More Important"/>
          <p:cNvSpPr/>
          <p:nvPr/>
        </p:nvSpPr>
        <p:spPr>
          <a:xfrm>
            <a:off x="6419850" y="5915025"/>
            <a:ext cx="2190750" cy="180975"/>
          </a:xfrm>
          <a:prstGeom prst="rect">
            <a:avLst/>
          </a:prstGeom>
          <a:noFill/>
        </p:spPr>
        <p:txBody>
          <a:bodyPr lIns="0" tIns="15240" rIns="0" bIns="0" anchor="t">
            <a:spAutoFit/>
          </a:bodyPr>
          <a:lstStyle/>
          <a:p>
            <a:pPr marL="0" lvl="0" indent="0" algn="ctr">
              <a:lnSpc>
                <a:spcPct val="114583"/>
              </a:lnSpc>
              <a:buNone/>
            </a:pPr>
            <a:r>
              <a:rPr sz="1000" b="1" i="0" u="none" strike="noStrike" dirty="0">
                <a:solidFill>
                  <a:srgbClr val="000000"/>
                </a:solidFill>
                <a:latin typeface="Open Sans"/>
              </a:rPr>
              <a:t>More Important</a:t>
            </a:r>
          </a:p>
        </p:txBody>
      </p:sp>
      <p:sp>
        <p:nvSpPr>
          <p:cNvPr id="18" name="High Importance /..." descr="6a9f5ba7-4234-4665-9595-5eb37b457ed4 High Importance /..."/>
          <p:cNvSpPr/>
          <p:nvPr/>
        </p:nvSpPr>
        <p:spPr>
          <a:xfrm>
            <a:off x="7353300" y="1038225"/>
            <a:ext cx="4676775" cy="238125"/>
          </a:xfrm>
          <a:prstGeom prst="rect">
            <a:avLst/>
          </a:prstGeom>
          <a:noFill/>
        </p:spPr>
        <p:txBody>
          <a:bodyPr lIns="0" tIns="15240" rIns="0" bIns="0" anchor="t">
            <a:spAutoFit/>
          </a:bodyPr>
          <a:lstStyle/>
          <a:p>
            <a:pPr marL="0" lvl="0" indent="0" algn="r">
              <a:lnSpc>
                <a:spcPct val="114583"/>
              </a:lnSpc>
              <a:buNone/>
            </a:pPr>
            <a:r>
              <a:rPr sz="1300" b="0" i="1" u="none" strike="noStrike" dirty="0">
                <a:solidFill>
                  <a:srgbClr val="000000"/>
                </a:solidFill>
                <a:latin typeface="Arial"/>
              </a:rPr>
              <a:t>High Importance / High Progress: </a:t>
            </a:r>
            <a:r>
              <a:rPr sz="1300" b="1" i="1" u="sng" strike="noStrike" dirty="0">
                <a:solidFill>
                  <a:srgbClr val="000000"/>
                </a:solidFill>
                <a:latin typeface="Arial"/>
              </a:rPr>
              <a:t>Maintain</a:t>
            </a:r>
          </a:p>
        </p:txBody>
      </p:sp>
      <p:sp>
        <p:nvSpPr>
          <p:cNvPr id="19" name="High Importance /..." descr="d54b6274-8411-41d7-b450-5d2e21c25913 High Importance /..."/>
          <p:cNvSpPr/>
          <p:nvPr/>
        </p:nvSpPr>
        <p:spPr>
          <a:xfrm>
            <a:off x="8286750" y="5943600"/>
            <a:ext cx="3790950" cy="238125"/>
          </a:xfrm>
          <a:prstGeom prst="rect">
            <a:avLst/>
          </a:prstGeom>
          <a:noFill/>
        </p:spPr>
        <p:txBody>
          <a:bodyPr lIns="0" tIns="15240" rIns="0" bIns="0" anchor="t">
            <a:spAutoFit/>
          </a:bodyPr>
          <a:lstStyle/>
          <a:p>
            <a:pPr marL="0" lvl="0" indent="0" algn="r">
              <a:lnSpc>
                <a:spcPct val="114583"/>
              </a:lnSpc>
              <a:buNone/>
            </a:pPr>
            <a:r>
              <a:rPr sz="1300" b="0" i="1" u="none" strike="noStrike" dirty="0">
                <a:solidFill>
                  <a:srgbClr val="000000"/>
                </a:solidFill>
                <a:latin typeface="Arial"/>
              </a:rPr>
              <a:t>High Importance / Low Progress: </a:t>
            </a:r>
            <a:r>
              <a:rPr sz="1300" b="1" i="1" u="sng" strike="noStrike" dirty="0">
                <a:solidFill>
                  <a:srgbClr val="000000"/>
                </a:solidFill>
                <a:latin typeface="Arial"/>
              </a:rPr>
              <a:t>Improve</a:t>
            </a:r>
          </a:p>
        </p:txBody>
      </p:sp>
      <p:sp>
        <p:nvSpPr>
          <p:cNvPr id="20" name="Low Importance / ..." descr="b28799c7-2225-4acb-9757-c7bf2fc87d2e Low Importance / ..."/>
          <p:cNvSpPr/>
          <p:nvPr/>
        </p:nvSpPr>
        <p:spPr>
          <a:xfrm>
            <a:off x="3238500" y="5943600"/>
            <a:ext cx="4105275" cy="238125"/>
          </a:xfrm>
          <a:prstGeom prst="rect">
            <a:avLst/>
          </a:prstGeom>
          <a:noFill/>
        </p:spPr>
        <p:txBody>
          <a:bodyPr lIns="0" tIns="15240" rIns="0" bIns="0" anchor="t">
            <a:spAutoFit/>
          </a:bodyPr>
          <a:lstStyle/>
          <a:p>
            <a:pPr marL="0" lvl="0" indent="0" algn="l">
              <a:lnSpc>
                <a:spcPct val="114583"/>
              </a:lnSpc>
              <a:buNone/>
            </a:pPr>
            <a:r>
              <a:rPr sz="1300" b="0" i="1" u="none" strike="noStrike" dirty="0">
                <a:solidFill>
                  <a:srgbClr val="000000"/>
                </a:solidFill>
                <a:latin typeface="Arial"/>
              </a:rPr>
              <a:t>Low Importance / Low Progress: </a:t>
            </a:r>
            <a:r>
              <a:rPr sz="1300" b="1" i="1" u="sng" strike="noStrike" dirty="0">
                <a:solidFill>
                  <a:srgbClr val="000000"/>
                </a:solidFill>
                <a:latin typeface="Arial"/>
              </a:rPr>
              <a:t>Monitor</a:t>
            </a:r>
          </a:p>
        </p:txBody>
      </p:sp>
      <p:sp>
        <p:nvSpPr>
          <p:cNvPr id="21" name="Low Importance / ..." descr="8aa2908f-c6e5-4ab3-bd07-944af9e33b32 Low Importance / ..."/>
          <p:cNvSpPr/>
          <p:nvPr/>
        </p:nvSpPr>
        <p:spPr>
          <a:xfrm>
            <a:off x="3238500" y="1038225"/>
            <a:ext cx="4105275" cy="238125"/>
          </a:xfrm>
          <a:prstGeom prst="rect">
            <a:avLst/>
          </a:prstGeom>
          <a:noFill/>
        </p:spPr>
        <p:txBody>
          <a:bodyPr lIns="0" tIns="15240" rIns="0" bIns="0" anchor="t">
            <a:spAutoFit/>
          </a:bodyPr>
          <a:lstStyle/>
          <a:p>
            <a:pPr marL="0" lvl="0" indent="0" algn="r">
              <a:lnSpc>
                <a:spcPct val="114583"/>
              </a:lnSpc>
              <a:buNone/>
            </a:pPr>
            <a:r>
              <a:rPr sz="1300" b="0" i="1" u="none" strike="noStrike" dirty="0">
                <a:solidFill>
                  <a:srgbClr val="000000"/>
                </a:solidFill>
                <a:latin typeface="Arial"/>
              </a:rPr>
              <a:t>Low Importance / High Progress: </a:t>
            </a:r>
            <a:r>
              <a:rPr sz="1300" b="1" i="1" u="sng" strike="noStrike" dirty="0">
                <a:solidFill>
                  <a:srgbClr val="000000"/>
                </a:solidFill>
                <a:latin typeface="Arial"/>
              </a:rPr>
              <a:t>Maintain</a:t>
            </a:r>
          </a:p>
        </p:txBody>
      </p:sp>
      <p:sp>
        <p:nvSpPr>
          <p:cNvPr id="22" name="(empty)" descr="4b95f8f9-f570-4d61-bdf6-7728129cafe7 (empty)"/>
          <p:cNvSpPr/>
          <p:nvPr/>
        </p:nvSpPr>
        <p:spPr>
          <a:xfrm>
            <a:off x="5943600" y="1085850"/>
            <a:ext cx="2828925" cy="152400"/>
          </a:xfrm>
          <a:prstGeom prst="rect">
            <a:avLst/>
          </a:prstGeom>
          <a:noFill/>
        </p:spPr>
        <p:txBody>
          <a:bodyPr lIns="0" tIns="15240" rIns="0" bIns="0" anchor="t">
            <a:spAutoFit/>
          </a:bodyPr>
          <a:lstStyle/>
          <a:p>
            <a:pPr marL="0" lvl="0" indent="0" algn="ctr">
              <a:lnSpc>
                <a:spcPct val="114583"/>
              </a:lnSpc>
              <a:buNone/>
            </a:pPr>
            <a:r>
              <a:rPr sz="800" b="0" i="0" u="none" strike="noStrike" dirty="0">
                <a:solidFill>
                  <a:srgbClr val="000000"/>
                </a:solidFill>
                <a:latin typeface="Open Sans"/>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Importance Scores">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pic>
        <p:nvPicPr>
          <p:cNvPr id="8" name="chart" descr="17b73f44-45fc-43f4-8a88-4154a6baa4e4 cha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48125" y="1865225"/>
            <a:ext cx="9001125" cy="4511675"/>
          </a:xfrm>
          <a:prstGeom prst="rect">
            <a:avLst/>
          </a:prstGeom>
        </p:spPr>
      </p:pic>
      <p:sp>
        <p:nvSpPr>
          <p:cNvPr id="9" name="Importance Scores" descr="f03e117f-cb58-4cb5-b733-7a7fc5485b42 Importance Scores"/>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Importance Scores</a:t>
            </a:r>
          </a:p>
        </p:txBody>
      </p:sp>
      <p:sp>
        <p:nvSpPr>
          <p:cNvPr id="10" name="Select all that a..." descr="9102bbdb-eca3-41a3-a458-b703dc059de2 Select all that a..."/>
          <p:cNvSpPr/>
          <p:nvPr/>
        </p:nvSpPr>
        <p:spPr>
          <a:xfrm>
            <a:off x="5095875" y="1435907"/>
            <a:ext cx="9648825" cy="42862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Open Sans"/>
              </a:rPr>
              <a:t>Select all that are important to you. Select the most important. Select the least important. </a:t>
            </a:r>
          </a:p>
          <a:p>
            <a:pPr marL="762000" lvl="0" indent="0" algn="l">
              <a:lnSpc>
                <a:spcPct val="114583"/>
              </a:lnSpc>
              <a:buNone/>
            </a:pPr>
            <a:r>
              <a:rPr sz="1200" b="0" i="1" u="none" strike="noStrike" dirty="0">
                <a:solidFill>
                  <a:srgbClr val="000000"/>
                </a:solidFill>
                <a:latin typeface="Open Sans"/>
              </a:rPr>
              <a:t>[Chart show importance scores, which are derived from these three questions]</a:t>
            </a:r>
          </a:p>
        </p:txBody>
      </p:sp>
      <p:sp>
        <p:nvSpPr>
          <p:cNvPr id="11" name="Most important pr..." descr="cd75e154-537a-409d-a72a-789895a617af Most important pr..."/>
          <p:cNvSpPr/>
          <p:nvPr/>
        </p:nvSpPr>
        <p:spPr>
          <a:xfrm>
            <a:off x="571500" y="1295400"/>
            <a:ext cx="4238625" cy="4772025"/>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1" i="0" u="none" strike="noStrike" dirty="0">
                <a:solidFill>
                  <a:srgbClr val="000000"/>
                </a:solidFill>
                <a:latin typeface="Open Sans"/>
              </a:rPr>
              <a:t>Most important priorities for respondents:</a:t>
            </a:r>
          </a:p>
          <a:p>
            <a:pPr marL="457200" lvl="0" indent="-133350" algn="l">
              <a:lnSpc>
                <a:spcPct val="114583"/>
              </a:lnSpc>
              <a:buChar char="•"/>
            </a:pPr>
            <a:r>
              <a:rPr sz="1400" b="0" i="0" u="none" strike="noStrike" dirty="0">
                <a:solidFill>
                  <a:srgbClr val="000000"/>
                </a:solidFill>
                <a:latin typeface="Open Sans"/>
              </a:rPr>
              <a:t>Public safety</a:t>
            </a:r>
          </a:p>
          <a:p>
            <a:pPr marL="457200" lvl="0" indent="-133350" algn="l">
              <a:lnSpc>
                <a:spcPct val="114583"/>
              </a:lnSpc>
              <a:buChar char="•"/>
            </a:pPr>
            <a:r>
              <a:rPr sz="1400" b="0" i="0" u="none" strike="noStrike" dirty="0">
                <a:solidFill>
                  <a:srgbClr val="000000"/>
                </a:solidFill>
                <a:latin typeface="Open Sans"/>
              </a:rPr>
              <a:t>Health and human services</a:t>
            </a:r>
          </a:p>
          <a:p>
            <a:pPr marL="457200" lvl="0" indent="-133350" algn="l">
              <a:lnSpc>
                <a:spcPct val="114583"/>
              </a:lnSpc>
              <a:buChar char="•"/>
            </a:pPr>
            <a:r>
              <a:rPr sz="1400" b="0" i="0" u="none" strike="noStrike" dirty="0">
                <a:solidFill>
                  <a:srgbClr val="000000"/>
                </a:solidFill>
                <a:latin typeface="Open Sans"/>
              </a:rPr>
              <a:t>Park maintenance and improvement</a:t>
            </a:r>
          </a:p>
          <a:p>
            <a:pPr marL="457200" lvl="0" indent="-133350" algn="l">
              <a:lnSpc>
                <a:spcPct val="114583"/>
              </a:lnSpc>
              <a:buChar char="•"/>
            </a:pPr>
            <a:r>
              <a:rPr sz="1400" b="0" i="0" u="none" strike="noStrike" dirty="0">
                <a:solidFill>
                  <a:srgbClr val="000000"/>
                </a:solidFill>
                <a:latin typeface="Open Sans"/>
              </a:rPr>
              <a:t>City clean-up</a:t>
            </a:r>
          </a:p>
          <a:p>
            <a:pPr marL="0" lvl="0" indent="0" algn="l">
              <a:lnSpc>
                <a:spcPct val="114583"/>
              </a:lnSpc>
              <a:buNone/>
            </a:pPr>
            <a:r>
              <a:rPr sz="1400" b="0" i="0" u="none" strike="noStrike" dirty="0">
                <a:solidFill>
                  <a:srgbClr val="000000"/>
                </a:solidFill>
                <a:latin typeface="Open Sans"/>
              </a:rPr>
              <a:t>﻿</a:t>
            </a:r>
          </a:p>
          <a:p>
            <a:pPr marL="0" lvl="0" indent="0" algn="l">
              <a:lnSpc>
                <a:spcPct val="114583"/>
              </a:lnSpc>
              <a:buNone/>
            </a:pPr>
            <a:r>
              <a:rPr sz="1400" b="1" i="0" u="none" strike="noStrike" dirty="0">
                <a:solidFill>
                  <a:srgbClr val="000000"/>
                </a:solidFill>
                <a:latin typeface="Open Sans"/>
              </a:rPr>
              <a:t>How to interpret importance scores: </a:t>
            </a:r>
          </a:p>
          <a:p>
            <a:pPr marL="0" lvl="0" indent="0" algn="l">
              <a:lnSpc>
                <a:spcPct val="114583"/>
              </a:lnSpc>
              <a:buNone/>
            </a:pPr>
            <a:r>
              <a:rPr sz="1400" b="0" i="0" u="none" strike="noStrike" dirty="0">
                <a:solidFill>
                  <a:srgbClr val="000000"/>
                </a:solidFill>
                <a:latin typeface="Open Sans"/>
              </a:rPr>
              <a:t> An “importance score” is calculated for each budget item and together all the scores add up to 100. This metric shows how much more important any one budget item is from another, in the opinions of respondents. </a:t>
            </a:r>
          </a:p>
          <a:p>
            <a:pPr marL="0" lvl="0" indent="0" algn="l">
              <a:lnSpc>
                <a:spcPct val="114583"/>
              </a:lnSpc>
              <a:buNone/>
            </a:pPr>
            <a:r>
              <a:rPr sz="1400" b="0" i="0" u="none" strike="noStrike" dirty="0">
                <a:solidFill>
                  <a:srgbClr val="000000"/>
                </a:solidFill>
                <a:latin typeface="Open Sans"/>
              </a:rPr>
              <a:t>﻿</a:t>
            </a:r>
          </a:p>
          <a:p>
            <a:pPr marL="0" lvl="0" indent="0" algn="l">
              <a:lnSpc>
                <a:spcPct val="114583"/>
              </a:lnSpc>
              <a:buNone/>
            </a:pPr>
            <a:r>
              <a:rPr sz="1400" b="0" i="0" u="none" strike="noStrike" dirty="0">
                <a:solidFill>
                  <a:srgbClr val="000000"/>
                </a:solidFill>
                <a:latin typeface="Open Sans"/>
              </a:rPr>
              <a:t>For example, 'Health and human service funding' has an importance score of 28, and 'Expand open space' has a score of 14. Comparing these scores, we can say that Renton residents, on average, think funding health and human service ' is 2x more important than expanding open space.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rogress Toward Priorities">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Progress Toward P..." descr="af65c260-9aaf-4663-8cec-5e12fc7da3e1 Progress Toward P..."/>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Progress Toward Priorities</a:t>
            </a:r>
          </a:p>
        </p:txBody>
      </p:sp>
      <p:sp>
        <p:nvSpPr>
          <p:cNvPr id="9" name="How would you rat..." descr="e8236be1-f98b-4dd7-890d-08ee612ff89b How would you rat..."/>
          <p:cNvSpPr/>
          <p:nvPr/>
        </p:nvSpPr>
        <p:spPr>
          <a:xfrm>
            <a:off x="762000" y="1108478"/>
            <a:ext cx="11925300" cy="238125"/>
          </a:xfrm>
          <a:prstGeom prst="rect">
            <a:avLst/>
          </a:prstGeom>
          <a:noFill/>
        </p:spPr>
        <p:txBody>
          <a:bodyPr lIns="0" tIns="15240" rIns="0" bIns="0" anchor="t">
            <a:spAutoFit/>
          </a:bodyPr>
          <a:lstStyle/>
          <a:p>
            <a:pPr marL="0" lvl="0" indent="0" algn="l">
              <a:lnSpc>
                <a:spcPct val="114583"/>
              </a:lnSpc>
              <a:buNone/>
            </a:pPr>
            <a:r>
              <a:rPr sz="1300" b="0" i="0" u="none" strike="noStrike" dirty="0">
                <a:solidFill>
                  <a:srgbClr val="000000"/>
                </a:solidFill>
                <a:latin typeface="Open Sans"/>
              </a:rPr>
              <a:t>How would you rate the </a:t>
            </a:r>
            <a:r>
              <a:rPr sz="1300" b="0" i="0" u="sng" strike="noStrike" dirty="0">
                <a:solidFill>
                  <a:srgbClr val="000000"/>
                </a:solidFill>
                <a:latin typeface="Open Sans"/>
              </a:rPr>
              <a:t>progress made </a:t>
            </a:r>
            <a:r>
              <a:rPr sz="1300" b="0" i="0" u="none" strike="noStrike" dirty="0">
                <a:solidFill>
                  <a:srgbClr val="000000"/>
                </a:solidFill>
                <a:latin typeface="Open Sans"/>
              </a:rPr>
              <a:t>over the last 5-10 years by the city of Renton concerning each of the following services / initiatives? </a:t>
            </a:r>
          </a:p>
        </p:txBody>
      </p:sp>
      <p:pic>
        <p:nvPicPr>
          <p:cNvPr id="10" name="viz.21" descr="207a1798-6511-43ee-86e9-6e580b2eca76 viz.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681" y="1866900"/>
            <a:ext cx="12630738" cy="4273749"/>
          </a:xfrm>
          <a:prstGeom prst="rect">
            <a:avLst/>
          </a:prstGeom>
        </p:spPr>
      </p:pic>
      <p:sp>
        <p:nvSpPr>
          <p:cNvPr id="11" name="Shape" descr="d75968a1-280f-4ca7-ac2b-1abaad36ae3f Shape"/>
          <p:cNvSpPr/>
          <p:nvPr/>
        </p:nvSpPr>
        <p:spPr>
          <a:xfrm rot="5400000">
            <a:off x="1546487" y="625213"/>
            <a:ext cx="802032" cy="3133169"/>
          </a:xfrm>
          <a:prstGeom prst="leftBrace">
            <a:avLst/>
          </a:prstGeom>
          <a:solidFill>
            <a:srgbClr val="FFFFFF">
              <a:alpha val="0"/>
            </a:srgbClr>
          </a:solidFill>
          <a:ln w="28575">
            <a:solidFill>
              <a:srgbClr val="000000"/>
            </a:solidFill>
            <a:prstDash val="solid"/>
          </a:ln>
        </p:spPr>
        <p:txBody>
          <a:bodyPr/>
          <a:lstStyle/>
          <a:p>
            <a:endParaRPr lang="en-US"/>
          </a:p>
        </p:txBody>
      </p:sp>
      <p:sp>
        <p:nvSpPr>
          <p:cNvPr id="12" name="Shape" descr="876a339c-ca1b-4375-8143-146568e3b2ea Shape"/>
          <p:cNvSpPr/>
          <p:nvPr/>
        </p:nvSpPr>
        <p:spPr>
          <a:xfrm rot="5400000">
            <a:off x="9965273" y="621248"/>
            <a:ext cx="820763" cy="3161315"/>
          </a:xfrm>
          <a:prstGeom prst="leftBrace">
            <a:avLst/>
          </a:prstGeom>
          <a:solidFill>
            <a:srgbClr val="FFFFFF">
              <a:alpha val="0"/>
            </a:srgbClr>
          </a:solidFill>
          <a:ln w="28575">
            <a:solidFill>
              <a:srgbClr val="000000"/>
            </a:solidFill>
            <a:prstDash val="solid"/>
          </a:ln>
        </p:spPr>
        <p:txBody>
          <a:bodyPr/>
          <a:lstStyle/>
          <a:p>
            <a:endParaRPr lang="en-US"/>
          </a:p>
        </p:txBody>
      </p:sp>
      <p:sp>
        <p:nvSpPr>
          <p:cNvPr id="13" name="Low Importance" descr="b01a33a4-9b3f-4c3d-a1c7-104fe1591f6e Low Importance"/>
          <p:cNvSpPr/>
          <p:nvPr/>
        </p:nvSpPr>
        <p:spPr>
          <a:xfrm>
            <a:off x="36775" y="1546250"/>
            <a:ext cx="38195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000000"/>
                </a:solidFill>
                <a:latin typeface="Open Sans"/>
              </a:rPr>
              <a:t>Low Importance</a:t>
            </a:r>
          </a:p>
        </p:txBody>
      </p:sp>
      <p:sp>
        <p:nvSpPr>
          <p:cNvPr id="14" name="High Importance" descr="35477ec0-ace5-403d-bd84-ef6a038ce00d High Importance"/>
          <p:cNvSpPr/>
          <p:nvPr/>
        </p:nvSpPr>
        <p:spPr>
          <a:xfrm>
            <a:off x="8441273" y="1571625"/>
            <a:ext cx="3867150"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000000"/>
                </a:solidFill>
                <a:latin typeface="Open Sans"/>
              </a:rPr>
              <a:t>High Importance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Alignment with Priorities">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Alignment with Pr..." descr="c983c90c-5f22-4cde-99b8-ee0882c2b188 Alignment with Pr..."/>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Alignment with Priorities</a:t>
            </a:r>
          </a:p>
        </p:txBody>
      </p:sp>
      <p:sp>
        <p:nvSpPr>
          <p:cNvPr id="9" name="Next, thinking ab..." descr="94d561a7-07a6-4c4c-bac8-3828248a58fa Next, thinking ab..."/>
          <p:cNvSpPr/>
          <p:nvPr/>
        </p:nvSpPr>
        <p:spPr>
          <a:xfrm>
            <a:off x="410909" y="1073348"/>
            <a:ext cx="10877550" cy="238125"/>
          </a:xfrm>
          <a:prstGeom prst="rect">
            <a:avLst/>
          </a:prstGeom>
          <a:noFill/>
        </p:spPr>
        <p:txBody>
          <a:bodyPr lIns="0" tIns="15240" rIns="0" bIns="0" anchor="t">
            <a:spAutoFit/>
          </a:bodyPr>
          <a:lstStyle/>
          <a:p>
            <a:pPr marL="0" lvl="0" indent="0" algn="l">
              <a:lnSpc>
                <a:spcPct val="114583"/>
              </a:lnSpc>
              <a:buNone/>
            </a:pPr>
            <a:r>
              <a:rPr sz="1300" b="0" i="0" u="none" strike="noStrike" dirty="0">
                <a:solidFill>
                  <a:srgbClr val="000000"/>
                </a:solidFill>
                <a:latin typeface="Open Sans"/>
              </a:rPr>
              <a:t>Next, thinking about the same services and initiatives, please tell us how well each one aligns </a:t>
            </a:r>
            <a:r>
              <a:rPr sz="1300" b="0" i="0" u="sng" strike="noStrike" dirty="0">
                <a:solidFill>
                  <a:srgbClr val="000000"/>
                </a:solidFill>
                <a:latin typeface="Open Sans"/>
              </a:rPr>
              <a:t>with your vision and values for Renton's future</a:t>
            </a:r>
            <a:r>
              <a:rPr sz="1300" b="0" i="0" u="none" strike="noStrike" dirty="0">
                <a:solidFill>
                  <a:srgbClr val="000000"/>
                </a:solidFill>
                <a:latin typeface="Open Sans"/>
              </a:rPr>
              <a:t>?</a:t>
            </a:r>
          </a:p>
        </p:txBody>
      </p:sp>
      <p:pic>
        <p:nvPicPr>
          <p:cNvPr id="10" name="viz.4" descr="d17f6ba7-3fc5-461f-9527-c712e08b5b0d viz.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681" y="2009775"/>
            <a:ext cx="12630738" cy="4273749"/>
          </a:xfrm>
          <a:prstGeom prst="rect">
            <a:avLst/>
          </a:prstGeom>
        </p:spPr>
      </p:pic>
      <p:sp>
        <p:nvSpPr>
          <p:cNvPr id="11" name="Shape" descr="2f95ecce-fb09-4c8b-8687-f21cae9a216a Shape"/>
          <p:cNvSpPr/>
          <p:nvPr/>
        </p:nvSpPr>
        <p:spPr>
          <a:xfrm rot="5400000">
            <a:off x="1547082" y="624618"/>
            <a:ext cx="802032" cy="3134358"/>
          </a:xfrm>
          <a:prstGeom prst="leftBrace">
            <a:avLst/>
          </a:prstGeom>
          <a:solidFill>
            <a:srgbClr val="FFFFFF">
              <a:alpha val="0"/>
            </a:srgbClr>
          </a:solidFill>
          <a:ln w="28575">
            <a:solidFill>
              <a:srgbClr val="000000"/>
            </a:solidFill>
            <a:prstDash val="solid"/>
          </a:ln>
        </p:spPr>
        <p:txBody>
          <a:bodyPr/>
          <a:lstStyle/>
          <a:p>
            <a:endParaRPr lang="en-US"/>
          </a:p>
        </p:txBody>
      </p:sp>
      <p:sp>
        <p:nvSpPr>
          <p:cNvPr id="12" name="Shape" descr="0147f6a1-462b-42c9-a166-7e663213c460 Shape"/>
          <p:cNvSpPr/>
          <p:nvPr/>
        </p:nvSpPr>
        <p:spPr>
          <a:xfrm rot="5400000">
            <a:off x="9983490" y="639465"/>
            <a:ext cx="820763" cy="3124881"/>
          </a:xfrm>
          <a:prstGeom prst="leftBrace">
            <a:avLst/>
          </a:prstGeom>
          <a:solidFill>
            <a:srgbClr val="FFFFFF">
              <a:alpha val="0"/>
            </a:srgbClr>
          </a:solidFill>
          <a:ln w="28575">
            <a:solidFill>
              <a:srgbClr val="000000"/>
            </a:solidFill>
            <a:prstDash val="solid"/>
          </a:ln>
        </p:spPr>
        <p:txBody>
          <a:bodyPr/>
          <a:lstStyle/>
          <a:p>
            <a:endParaRPr lang="en-US"/>
          </a:p>
        </p:txBody>
      </p:sp>
      <p:sp>
        <p:nvSpPr>
          <p:cNvPr id="13" name="Low Importance" descr="09d14fde-de42-451d-a6af-2e9730da5688 Low Importance"/>
          <p:cNvSpPr/>
          <p:nvPr/>
        </p:nvSpPr>
        <p:spPr>
          <a:xfrm>
            <a:off x="0" y="1619250"/>
            <a:ext cx="38195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000000"/>
                </a:solidFill>
                <a:latin typeface="Open Sans"/>
              </a:rPr>
              <a:t>Low Importance</a:t>
            </a:r>
          </a:p>
        </p:txBody>
      </p:sp>
      <p:sp>
        <p:nvSpPr>
          <p:cNvPr id="14" name="High Importance" descr="9986673a-58e5-4c34-ba25-a32535768284 High Importance"/>
          <p:cNvSpPr/>
          <p:nvPr/>
        </p:nvSpPr>
        <p:spPr>
          <a:xfrm>
            <a:off x="8459489" y="1571625"/>
            <a:ext cx="3867150"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000000"/>
                </a:solidFill>
                <a:latin typeface="Open Sans"/>
              </a:rPr>
              <a:t>High Importance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Honest Opinions - Data from Open Ended Questions">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Honest Opinions -..." descr="7b2d644d-166e-4db5-be89-1f2f42dd1b15 Honest Opinions -..."/>
          <p:cNvSpPr>
            <a:spLocks noGrp="1"/>
          </p:cNvSpPr>
          <p:nvPr>
            <p:ph type="title"/>
          </p:nvPr>
        </p:nvSpPr>
        <p:spPr>
          <a:xfrm>
            <a:off x="410908" y="2381250"/>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1C283B"/>
                </a:solidFill>
                <a:latin typeface="Open Sans"/>
              </a:rPr>
              <a:t>Honest Opinions - Data from Open Ended Questions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Biggest Problems Facing Renton">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Biggest Problems ..." descr="473cba64-f122-4f59-b672-af6af08665c1 Biggest Problems ..."/>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Biggest Problems Facing Renton</a:t>
            </a:r>
          </a:p>
        </p:txBody>
      </p:sp>
      <p:sp>
        <p:nvSpPr>
          <p:cNvPr id="9" name="Thinking about th..." descr="d9765eed-757d-4dfc-8e42-83846cdcaa7e Thinking about th..."/>
          <p:cNvSpPr/>
          <p:nvPr/>
        </p:nvSpPr>
        <p:spPr>
          <a:xfrm>
            <a:off x="2762250" y="2028825"/>
            <a:ext cx="7143750" cy="63817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Open Sans"/>
              </a:rPr>
              <a:t>Thinking about the budget building process what is the biggest problem facing Renton that you feel the City should focus on over the next two years?</a:t>
            </a:r>
            <a:r>
              <a:rPr sz="1200" b="1" i="0" u="none" strike="noStrike" dirty="0">
                <a:solidFill>
                  <a:srgbClr val="FF0000"/>
                </a:solidFill>
                <a:latin typeface="Open Sans"/>
              </a:rPr>
              <a:t> </a:t>
            </a:r>
          </a:p>
          <a:p>
            <a:pPr marL="0" lvl="0" indent="0" algn="l">
              <a:lnSpc>
                <a:spcPct val="114583"/>
              </a:lnSpc>
              <a:buNone/>
            </a:pPr>
            <a:r>
              <a:rPr sz="1200" b="0" i="1" u="none" strike="noStrike" dirty="0">
                <a:solidFill>
                  <a:srgbClr val="1C283B"/>
                </a:solidFill>
                <a:latin typeface="Open Sans"/>
              </a:rPr>
              <a:t>[coded responses from open ended question]</a:t>
            </a:r>
          </a:p>
        </p:txBody>
      </p:sp>
      <p:sp>
        <p:nvSpPr>
          <p:cNvPr id="10" name="Respondents were ..." descr="87ebb0fe-ffe1-40dc-bd74-4cfece63bda4 Respondents were ..."/>
          <p:cNvSpPr/>
          <p:nvPr/>
        </p:nvSpPr>
        <p:spPr>
          <a:xfrm>
            <a:off x="409575" y="1133475"/>
            <a:ext cx="11496675" cy="60960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Respondents were asked to write in the biggest problem facing Renton that the City should focus on short-term. The most common themes were concerns about public safety, homelessness, and housing insecurity. </a:t>
            </a:r>
          </a:p>
        </p:txBody>
      </p:sp>
      <p:pic>
        <p:nvPicPr>
          <p:cNvPr id="11" name="viz.25" descr="ebd38b3e-3be3-4172-803d-47a67570a8f8 viz.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5500" y="2524869"/>
            <a:ext cx="7477125" cy="40481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Focusing and Making Progress on the Right Things">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Focusing and Maki..." descr="0875a9e1-e7db-439b-8a4a-28d044d812a7 Focusing and Maki..."/>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Focusing and Making Progress on the Right Things</a:t>
            </a:r>
          </a:p>
        </p:txBody>
      </p:sp>
      <p:sp>
        <p:nvSpPr>
          <p:cNvPr id="9" name="Please explain in..." descr="e79446aa-d484-429f-b912-06e2d3372e4b Please explain in..."/>
          <p:cNvSpPr/>
          <p:nvPr/>
        </p:nvSpPr>
        <p:spPr>
          <a:xfrm>
            <a:off x="6686550" y="2152650"/>
            <a:ext cx="4943475" cy="84772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Open Sans"/>
              </a:rPr>
              <a:t>Please explain in 1-2 sentences why you believe the City of Renton is not adequately focused or making progress on the right things.</a:t>
            </a:r>
          </a:p>
          <a:p>
            <a:pPr marL="0" lvl="0" indent="0" algn="l">
              <a:lnSpc>
                <a:spcPct val="114583"/>
              </a:lnSpc>
              <a:buNone/>
            </a:pPr>
            <a:r>
              <a:rPr sz="1200" b="0" i="1" u="none" strike="noStrike" dirty="0">
                <a:solidFill>
                  <a:srgbClr val="1C283B"/>
                </a:solidFill>
                <a:latin typeface="Open Sans"/>
              </a:rPr>
              <a:t>[coded responses from open ended question]</a:t>
            </a:r>
          </a:p>
        </p:txBody>
      </p:sp>
      <p:sp>
        <p:nvSpPr>
          <p:cNvPr id="10" name="41% of respondent..." descr="7cdbf7c4-5fff-45db-864a-4776e929a3e8 41% of respondent..."/>
          <p:cNvSpPr/>
          <p:nvPr/>
        </p:nvSpPr>
        <p:spPr>
          <a:xfrm>
            <a:off x="409575" y="1133475"/>
            <a:ext cx="11496675" cy="85725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41% of respondents agree that the City is focusing on and making progress on the right. Respondents who didn't strongly agree were asked to clarify their stance; citing insufficient progress on public safety and homelessness, staffing and funding shortages, unmanaged growth, and a disconnect between political agendas and residents' needs.</a:t>
            </a:r>
          </a:p>
        </p:txBody>
      </p:sp>
      <p:pic>
        <p:nvPicPr>
          <p:cNvPr id="11" name="viz.26" descr="ac9ba673-212a-4fc2-91f5-1055b84372d0 viz.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0" y="3000752"/>
            <a:ext cx="7386638" cy="3420210"/>
          </a:xfrm>
          <a:prstGeom prst="rect">
            <a:avLst/>
          </a:prstGeom>
        </p:spPr>
      </p:pic>
      <p:pic>
        <p:nvPicPr>
          <p:cNvPr id="12" name="viz.27" descr="963be4aa-4d9d-46ad-8eee-1b09a68fc85f viz.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750" y="3000375"/>
            <a:ext cx="5810250" cy="3381375"/>
          </a:xfrm>
          <a:prstGeom prst="rect">
            <a:avLst/>
          </a:prstGeom>
        </p:spPr>
      </p:pic>
      <p:sp>
        <p:nvSpPr>
          <p:cNvPr id="13" name="Based on what you..." descr="c11a5d05-96f1-4846-ac05-0cfd0384a5de Based on what you..."/>
          <p:cNvSpPr/>
          <p:nvPr/>
        </p:nvSpPr>
        <p:spPr>
          <a:xfrm>
            <a:off x="523875" y="2209651"/>
            <a:ext cx="4410075" cy="84772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Open Sans"/>
              </a:rPr>
              <a:t>Based on what you have seen, heard, read, or experienced in the past few years, please indicate how much you agree or disagree that the City of Renton is focusing and making progress on the right things.</a:t>
            </a:r>
          </a:p>
        </p:txBody>
      </p:sp>
      <p:graphicFrame>
        <p:nvGraphicFramePr>
          <p:cNvPr id="15" name="OPEN - Why do you believe the City of Renton is not adequately focused or making progress on the right things. - Categorized1" descr="22d9f10c-9c4c-474a-97de-e94ada011b0d OPEN - Why do you believe the City of Renton is not adequately focused or making progress on the right things. - Categorized1 Column Spans Count: 0 Row Spans Count: 0 Stats Count: 0 Right Statistics Count: 0 Below Statistics Count: 0"/>
          <p:cNvGraphicFramePr>
            <a:graphicFrameLocks noGrp="1"/>
          </p:cNvGraphicFramePr>
          <p:nvPr/>
        </p:nvGraphicFramePr>
        <p:xfrm>
          <a:off x="1532283" y="9455978"/>
          <a:ext cx="3876675" cy="2575769"/>
        </p:xfrm>
        <a:graphic>
          <a:graphicData uri="http://schemas.openxmlformats.org/drawingml/2006/table">
            <a:tbl>
              <a:tblPr firstRow="1" firstCol="1" bandRow="1">
                <a:tableStyleId>{5C22544A-7EE6-4342-B048-85BDC9FD1C3A}</a:tableStyleId>
              </a:tblPr>
              <a:tblGrid>
                <a:gridCol w="3022402">
                  <a:extLst>
                    <a:ext uri="{9D8B030D-6E8A-4147-A177-3AD203B41FA5}">
                      <a16:colId xmlns:a16="http://schemas.microsoft.com/office/drawing/2014/main" val="20000"/>
                    </a:ext>
                  </a:extLst>
                </a:gridCol>
                <a:gridCol w="854273">
                  <a:extLst>
                    <a:ext uri="{9D8B030D-6E8A-4147-A177-3AD203B41FA5}">
                      <a16:colId xmlns:a16="http://schemas.microsoft.com/office/drawing/2014/main" val="20001"/>
                    </a:ext>
                  </a:extLst>
                </a:gridCol>
              </a:tblGrid>
              <a:tr h="229195">
                <a:tc>
                  <a:txBody>
                    <a:bodyPr/>
                    <a:lstStyle/>
                    <a:p>
                      <a:pPr marL="0" lvl="0" indent="0" algn="ctr">
                        <a:buNone/>
                      </a:pPr>
                      <a:r>
                        <a:rPr sz="1000" b="1" i="0" u="none" strike="noStrike" dirty="0">
                          <a:solidFill>
                            <a:srgbClr val="000000"/>
                          </a:solidFill>
                          <a:latin typeface="Open Sans"/>
                        </a:rPr>
                        <a:t> </a:t>
                      </a:r>
                    </a:p>
                  </a:txBody>
                  <a:tcPr marL="12700" marR="12700" marT="27609" marB="27609" anchor="ctr">
                    <a:lnL>
                      <a:noFill/>
                    </a:lnL>
                    <a:lnR>
                      <a:noFill/>
                    </a:lnR>
                    <a:lnT w="12700">
                      <a:solidFill>
                        <a:srgbClr val="2E45B9"/>
                      </a:solidFill>
                    </a:lnT>
                    <a:lnB w="12700">
                      <a:solidFill>
                        <a:srgbClr val="2E45B9"/>
                      </a:solidFill>
                    </a:lnB>
                    <a:solidFill>
                      <a:srgbClr val="FFFFFF"/>
                    </a:solidFill>
                  </a:tcPr>
                </a:tc>
                <a:tc>
                  <a:txBody>
                    <a:bodyPr/>
                    <a:lstStyle/>
                    <a:p>
                      <a:pPr marL="0" lvl="0" indent="0" algn="ctr">
                        <a:buNone/>
                      </a:pPr>
                      <a:r>
                        <a:rPr sz="1000" b="1" i="0" u="none" strike="noStrike" dirty="0">
                          <a:solidFill>
                            <a:srgbClr val="000000"/>
                          </a:solidFill>
                          <a:latin typeface="Open Sans"/>
                        </a:rPr>
                        <a:t>%</a:t>
                      </a:r>
                    </a:p>
                  </a:txBody>
                  <a:tcPr marL="12700" marR="12700" marT="27609" marB="27609" anchor="ctr">
                    <a:lnL>
                      <a:noFill/>
                    </a:lnL>
                    <a:lnR>
                      <a:noFill/>
                    </a:lnR>
                    <a:lnT w="12700">
                      <a:solidFill>
                        <a:srgbClr val="2E45B9"/>
                      </a:solidFill>
                    </a:lnT>
                    <a:lnB w="12700">
                      <a:solidFill>
                        <a:srgbClr val="2E45B9"/>
                      </a:solidFill>
                    </a:lnB>
                    <a:solidFill>
                      <a:srgbClr val="FFFFFF"/>
                    </a:solidFill>
                  </a:tcPr>
                </a:tc>
                <a:extLst>
                  <a:ext uri="{0D108BD9-81ED-4DB2-BD59-A6C34878D82A}">
                    <a16:rowId xmlns:a16="http://schemas.microsoft.com/office/drawing/2014/main" val="10000"/>
                  </a:ext>
                </a:extLst>
              </a:tr>
              <a:tr h="224433">
                <a:tc>
                  <a:txBody>
                    <a:bodyPr/>
                    <a:lstStyle/>
                    <a:p>
                      <a:pPr marL="0" lvl="0" indent="0" algn="l">
                        <a:buNone/>
                      </a:pPr>
                      <a:r>
                        <a:rPr sz="1000" b="1" i="0" u="none" strike="noStrike" dirty="0">
                          <a:solidFill>
                            <a:srgbClr val="000000"/>
                          </a:solidFill>
                          <a:latin typeface="Open Sans"/>
                        </a:rPr>
                        <a:t>Lack of progress - public safety</a:t>
                      </a:r>
                    </a:p>
                  </a:txBody>
                  <a:tcPr marL="50800" marR="12700" marT="27609" marB="27609" anchor="ctr">
                    <a:lnL>
                      <a:noFill/>
                    </a:lnL>
                    <a:lnR>
                      <a:noFill/>
                    </a:lnR>
                    <a:lnT w="12700" cap="flat" cmpd="sng" algn="ctr">
                      <a:solidFill>
                        <a:srgbClr val="2E45B9"/>
                      </a:solidFill>
                      <a:prstDash val="solid"/>
                      <a:round/>
                      <a:headEnd type="none" w="med" len="med"/>
                      <a:tailEnd type="none" w="med" len="med"/>
                    </a:lnT>
                    <a:lnB>
                      <a:noFill/>
                    </a:lnB>
                    <a:solidFill>
                      <a:srgbClr val="FFFFFF"/>
                    </a:solidFill>
                  </a:tcPr>
                </a:tc>
                <a:tc>
                  <a:txBody>
                    <a:bodyPr/>
                    <a:lstStyle/>
                    <a:p>
                      <a:pPr marL="0" lvl="0" indent="0" algn="r">
                        <a:buNone/>
                      </a:pPr>
                      <a:r>
                        <a:rPr sz="1000" b="0" i="0" u="none" strike="noStrike" dirty="0">
                          <a:solidFill>
                            <a:srgbClr val="0000FF"/>
                          </a:solidFill>
                          <a:latin typeface="Open Sans"/>
                        </a:rPr>
                        <a:t>42% ↑</a:t>
                      </a:r>
                    </a:p>
                  </a:txBody>
                  <a:tcPr marL="12700" marR="12700" marT="27609" marB="27609" anchor="ctr">
                    <a:lnL>
                      <a:noFill/>
                    </a:lnL>
                    <a:lnR>
                      <a:noFill/>
                    </a:lnR>
                    <a:lnT w="12700" cap="flat" cmpd="sng" algn="ctr">
                      <a:solidFill>
                        <a:srgbClr val="2E45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219670">
                <a:tc>
                  <a:txBody>
                    <a:bodyPr/>
                    <a:lstStyle/>
                    <a:p>
                      <a:pPr marL="0" lvl="0" indent="0" algn="l">
                        <a:buNone/>
                      </a:pPr>
                      <a:r>
                        <a:rPr sz="1000" b="1" i="0" u="none" strike="noStrike" dirty="0">
                          <a:solidFill>
                            <a:srgbClr val="000000"/>
                          </a:solidFill>
                          <a:latin typeface="Open Sans"/>
                        </a:rPr>
                        <a:t>Lack of progress - homelessness </a:t>
                      </a:r>
                    </a:p>
                  </a:txBody>
                  <a:tcPr marL="50800" marR="12700" marT="27609" marB="27609" anchor="ctr">
                    <a:lnL>
                      <a:noFill/>
                    </a:lnL>
                    <a:lnR>
                      <a:noFill/>
                    </a:lnR>
                    <a:lnT>
                      <a:noFill/>
                    </a:lnT>
                    <a:lnB>
                      <a:noFill/>
                    </a:lnB>
                    <a:solidFill>
                      <a:srgbClr val="E4E7F6"/>
                    </a:solidFill>
                  </a:tcPr>
                </a:tc>
                <a:tc>
                  <a:txBody>
                    <a:bodyPr/>
                    <a:lstStyle/>
                    <a:p>
                      <a:pPr marL="0" marR="96132" lvl="0" indent="0" algn="r">
                        <a:buNone/>
                      </a:pPr>
                      <a:r>
                        <a:rPr sz="10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4E7F6"/>
                    </a:solidFill>
                  </a:tcPr>
                </a:tc>
                <a:extLst>
                  <a:ext uri="{0D108BD9-81ED-4DB2-BD59-A6C34878D82A}">
                    <a16:rowId xmlns:a16="http://schemas.microsoft.com/office/drawing/2014/main" val="10002"/>
                  </a:ext>
                </a:extLst>
              </a:tr>
              <a:tr h="219670">
                <a:tc>
                  <a:txBody>
                    <a:bodyPr/>
                    <a:lstStyle/>
                    <a:p>
                      <a:pPr marL="0" lvl="0" indent="0" algn="l">
                        <a:buNone/>
                      </a:pPr>
                      <a:r>
                        <a:rPr sz="1000" b="1" i="0" u="none" strike="noStrike" dirty="0">
                          <a:solidFill>
                            <a:srgbClr val="000000"/>
                          </a:solidFill>
                          <a:latin typeface="Open Sans"/>
                        </a:rPr>
                        <a:t>Unmanaged growth and traffic</a:t>
                      </a:r>
                    </a:p>
                  </a:txBody>
                  <a:tcPr marL="50800" marR="12700" marT="27609" marB="27609" anchor="ctr">
                    <a:lnL>
                      <a:noFill/>
                    </a:lnL>
                    <a:lnR>
                      <a:noFill/>
                    </a:lnR>
                    <a:lnT>
                      <a:noFill/>
                    </a:lnT>
                    <a:lnB>
                      <a:noFill/>
                    </a:lnB>
                    <a:solidFill>
                      <a:srgbClr val="FFFFFF"/>
                    </a:solidFill>
                  </a:tcPr>
                </a:tc>
                <a:tc>
                  <a:txBody>
                    <a:bodyPr/>
                    <a:lstStyle/>
                    <a:p>
                      <a:pPr marL="0" marR="96132" lvl="0" indent="0" algn="r">
                        <a:buNone/>
                      </a:pPr>
                      <a:r>
                        <a:rPr sz="10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219670">
                <a:tc>
                  <a:txBody>
                    <a:bodyPr/>
                    <a:lstStyle/>
                    <a:p>
                      <a:pPr marL="0" lvl="0" indent="0" algn="l">
                        <a:buNone/>
                      </a:pPr>
                      <a:r>
                        <a:rPr sz="1000" b="1" i="0" u="none" strike="noStrike" dirty="0">
                          <a:solidFill>
                            <a:srgbClr val="000000"/>
                          </a:solidFill>
                          <a:latin typeface="Open Sans"/>
                        </a:rPr>
                        <a:t>Development and Housing Costs</a:t>
                      </a:r>
                    </a:p>
                  </a:txBody>
                  <a:tcPr marL="50800" marR="12700" marT="27609" marB="27609" anchor="ctr">
                    <a:lnL>
                      <a:noFill/>
                    </a:lnL>
                    <a:lnR>
                      <a:noFill/>
                    </a:lnR>
                    <a:lnT>
                      <a:noFill/>
                    </a:lnT>
                    <a:lnB>
                      <a:noFill/>
                    </a:lnB>
                    <a:solidFill>
                      <a:srgbClr val="E4E7F6"/>
                    </a:solidFill>
                  </a:tcPr>
                </a:tc>
                <a:tc>
                  <a:txBody>
                    <a:bodyPr/>
                    <a:lstStyle/>
                    <a:p>
                      <a:pPr marL="0" lvl="0" indent="0" algn="r">
                        <a:buNone/>
                      </a:pPr>
                      <a:r>
                        <a:rPr sz="1000" b="0" i="0" u="none" strike="noStrike" dirty="0">
                          <a:solidFill>
                            <a:srgbClr val="FF0000"/>
                          </a:solidFill>
                          <a:latin typeface="Open Sans"/>
                        </a:rPr>
                        <a:t>7% ↓</a:t>
                      </a:r>
                    </a:p>
                  </a:txBody>
                  <a:tcPr marL="12700" marR="12700" marT="27609" marB="27609" anchor="ctr">
                    <a:lnL>
                      <a:noFill/>
                    </a:lnL>
                    <a:lnR>
                      <a:noFill/>
                    </a:lnR>
                    <a:lnT>
                      <a:noFill/>
                    </a:lnT>
                    <a:lnB>
                      <a:noFill/>
                    </a:lnB>
                    <a:solidFill>
                      <a:srgbClr val="E4E7F6"/>
                    </a:solidFill>
                  </a:tcPr>
                </a:tc>
                <a:extLst>
                  <a:ext uri="{0D108BD9-81ED-4DB2-BD59-A6C34878D82A}">
                    <a16:rowId xmlns:a16="http://schemas.microsoft.com/office/drawing/2014/main" val="10004"/>
                  </a:ext>
                </a:extLst>
              </a:tr>
              <a:tr h="219670">
                <a:tc>
                  <a:txBody>
                    <a:bodyPr/>
                    <a:lstStyle/>
                    <a:p>
                      <a:pPr marL="0" lvl="0" indent="0" algn="l">
                        <a:buNone/>
                      </a:pPr>
                      <a:r>
                        <a:rPr sz="1000" b="1" i="0" u="none" strike="noStrike" dirty="0">
                          <a:solidFill>
                            <a:srgbClr val="000000"/>
                          </a:solidFill>
                          <a:latin typeface="Open Sans"/>
                        </a:rPr>
                        <a:t>Staffing and funding shortages</a:t>
                      </a:r>
                    </a:p>
                  </a:txBody>
                  <a:tcPr marL="50800" marR="12700" marT="27609" marB="27609" anchor="ctr">
                    <a:lnL>
                      <a:noFill/>
                    </a:lnL>
                    <a:lnR>
                      <a:noFill/>
                    </a:lnR>
                    <a:lnT>
                      <a:noFill/>
                    </a:lnT>
                    <a:lnB>
                      <a:noFill/>
                    </a:lnB>
                    <a:solidFill>
                      <a:srgbClr val="FFFFFF"/>
                    </a:solidFill>
                  </a:tcPr>
                </a:tc>
                <a:tc>
                  <a:txBody>
                    <a:bodyPr/>
                    <a:lstStyle/>
                    <a:p>
                      <a:pPr marL="0" marR="96132" lvl="0" indent="0" algn="r">
                        <a:buNone/>
                      </a:pPr>
                      <a:r>
                        <a:rPr sz="10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r h="219670">
                <a:tc>
                  <a:txBody>
                    <a:bodyPr/>
                    <a:lstStyle/>
                    <a:p>
                      <a:pPr marL="0" lvl="0" indent="0" algn="l">
                        <a:buNone/>
                      </a:pPr>
                      <a:r>
                        <a:rPr sz="1000" b="1" i="0" u="none" strike="noStrike" dirty="0">
                          <a:solidFill>
                            <a:srgbClr val="000000"/>
                          </a:solidFill>
                          <a:latin typeface="Open Sans"/>
                        </a:rPr>
                        <a:t>Lack of sense-of-community</a:t>
                      </a:r>
                    </a:p>
                  </a:txBody>
                  <a:tcPr marL="50800" marR="12700" marT="27609" marB="27609" anchor="ctr">
                    <a:lnL>
                      <a:noFill/>
                    </a:lnL>
                    <a:lnR>
                      <a:noFill/>
                    </a:lnR>
                    <a:lnT>
                      <a:noFill/>
                    </a:lnT>
                    <a:lnB>
                      <a:noFill/>
                    </a:lnB>
                    <a:solidFill>
                      <a:srgbClr val="E4E7F6"/>
                    </a:solidFill>
                  </a:tcPr>
                </a:tc>
                <a:tc>
                  <a:txBody>
                    <a:bodyPr/>
                    <a:lstStyle/>
                    <a:p>
                      <a:pPr marL="0" marR="96132" lvl="0" indent="0" algn="r">
                        <a:buNone/>
                      </a:pPr>
                      <a:r>
                        <a:rPr sz="1000" b="0" i="0" u="none" strike="noStrike" dirty="0">
                          <a:solidFill>
                            <a:srgbClr val="000000"/>
                          </a:solidFill>
                          <a:latin typeface="Open Sans"/>
                        </a:rPr>
                        <a:t>7%</a:t>
                      </a:r>
                    </a:p>
                  </a:txBody>
                  <a:tcPr marL="12700" marR="12700" marT="27609" marB="27609" anchor="ctr">
                    <a:lnL>
                      <a:noFill/>
                    </a:lnL>
                    <a:lnR>
                      <a:noFill/>
                    </a:lnR>
                    <a:lnT>
                      <a:noFill/>
                    </a:lnT>
                    <a:lnB>
                      <a:noFill/>
                    </a:lnB>
                    <a:solidFill>
                      <a:srgbClr val="E4E7F6"/>
                    </a:solidFill>
                  </a:tcPr>
                </a:tc>
                <a:extLst>
                  <a:ext uri="{0D108BD9-81ED-4DB2-BD59-A6C34878D82A}">
                    <a16:rowId xmlns:a16="http://schemas.microsoft.com/office/drawing/2014/main" val="10006"/>
                  </a:ext>
                </a:extLst>
              </a:tr>
              <a:tr h="219670">
                <a:tc>
                  <a:txBody>
                    <a:bodyPr/>
                    <a:lstStyle/>
                    <a:p>
                      <a:pPr marL="0" lvl="0" indent="0" algn="l">
                        <a:buNone/>
                      </a:pPr>
                      <a:r>
                        <a:rPr sz="1000" b="1" i="0" u="none" strike="noStrike" dirty="0">
                          <a:solidFill>
                            <a:srgbClr val="000000"/>
                          </a:solidFill>
                          <a:latin typeface="Open Sans"/>
                        </a:rPr>
                        <a:t>Code enforcement </a:t>
                      </a:r>
                    </a:p>
                  </a:txBody>
                  <a:tcPr marL="50800" marR="12700" marT="27609" marB="27609" anchor="ctr">
                    <a:lnL>
                      <a:noFill/>
                    </a:lnL>
                    <a:lnR>
                      <a:noFill/>
                    </a:lnR>
                    <a:lnT>
                      <a:noFill/>
                    </a:lnT>
                    <a:lnB>
                      <a:noFill/>
                    </a:lnB>
                    <a:solidFill>
                      <a:srgbClr val="FFFFFF"/>
                    </a:solidFill>
                  </a:tcPr>
                </a:tc>
                <a:tc>
                  <a:txBody>
                    <a:bodyPr/>
                    <a:lstStyle/>
                    <a:p>
                      <a:pPr marL="0" lvl="0" indent="0" algn="r">
                        <a:buNone/>
                      </a:pPr>
                      <a:r>
                        <a:rPr sz="1000" b="0" i="0" u="none" strike="noStrike" dirty="0">
                          <a:solidFill>
                            <a:srgbClr val="FF0000"/>
                          </a:solidFill>
                          <a:latin typeface="Open Sans"/>
                        </a:rPr>
                        <a:t>1% ↓</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7"/>
                  </a:ext>
                </a:extLst>
              </a:tr>
              <a:tr h="219670">
                <a:tc>
                  <a:txBody>
                    <a:bodyPr/>
                    <a:lstStyle/>
                    <a:p>
                      <a:pPr marL="0" lvl="0" indent="0" algn="l">
                        <a:buNone/>
                      </a:pPr>
                      <a:r>
                        <a:rPr sz="1000" b="1" i="0" u="none" strike="noStrike" dirty="0">
                          <a:solidFill>
                            <a:srgbClr val="000000"/>
                          </a:solidFill>
                          <a:latin typeface="Open Sans"/>
                        </a:rPr>
                        <a:t>Direction of City is unclear or uncommunicated</a:t>
                      </a:r>
                    </a:p>
                  </a:txBody>
                  <a:tcPr marL="50800" marR="12700" marT="27609" marB="27609" anchor="ctr">
                    <a:lnL>
                      <a:noFill/>
                    </a:lnL>
                    <a:lnR>
                      <a:noFill/>
                    </a:lnR>
                    <a:lnT>
                      <a:noFill/>
                    </a:lnT>
                    <a:lnB>
                      <a:noFill/>
                    </a:lnB>
                    <a:solidFill>
                      <a:srgbClr val="E4E7F6"/>
                    </a:solidFill>
                  </a:tcPr>
                </a:tc>
                <a:tc>
                  <a:txBody>
                    <a:bodyPr/>
                    <a:lstStyle/>
                    <a:p>
                      <a:pPr marL="0" marR="96132" lvl="0" indent="0" algn="r">
                        <a:buNone/>
                      </a:pPr>
                      <a:r>
                        <a:rPr sz="1000" b="0" i="0" u="none" strike="noStrike" dirty="0">
                          <a:solidFill>
                            <a:srgbClr val="000000"/>
                          </a:solidFill>
                          <a:latin typeface="Open Sans"/>
                        </a:rPr>
                        <a:t>7%</a:t>
                      </a:r>
                    </a:p>
                  </a:txBody>
                  <a:tcPr marL="12700" marR="12700" marT="27609" marB="27609" anchor="ctr">
                    <a:lnL>
                      <a:noFill/>
                    </a:lnL>
                    <a:lnR>
                      <a:noFill/>
                    </a:lnR>
                    <a:lnT>
                      <a:noFill/>
                    </a:lnT>
                    <a:lnB>
                      <a:noFill/>
                    </a:lnB>
                    <a:solidFill>
                      <a:srgbClr val="E4E7F6"/>
                    </a:solidFill>
                  </a:tcPr>
                </a:tc>
                <a:extLst>
                  <a:ext uri="{0D108BD9-81ED-4DB2-BD59-A6C34878D82A}">
                    <a16:rowId xmlns:a16="http://schemas.microsoft.com/office/drawing/2014/main" val="10008"/>
                  </a:ext>
                </a:extLst>
              </a:tr>
              <a:tr h="219670">
                <a:tc>
                  <a:txBody>
                    <a:bodyPr/>
                    <a:lstStyle/>
                    <a:p>
                      <a:pPr marL="0" lvl="0" indent="0" algn="l">
                        <a:buNone/>
                      </a:pPr>
                      <a:r>
                        <a:rPr sz="1000" b="1" i="0" u="none" strike="noStrike" dirty="0">
                          <a:solidFill>
                            <a:srgbClr val="000000"/>
                          </a:solidFill>
                          <a:latin typeface="Open Sans"/>
                        </a:rPr>
                        <a:t>Disconnect between politics and people</a:t>
                      </a:r>
                    </a:p>
                  </a:txBody>
                  <a:tcPr marL="50800" marR="12700" marT="27609" marB="27609" anchor="ctr">
                    <a:lnL>
                      <a:noFill/>
                    </a:lnL>
                    <a:lnR>
                      <a:noFill/>
                    </a:lnR>
                    <a:lnT>
                      <a:noFill/>
                    </a:lnT>
                    <a:lnB>
                      <a:noFill/>
                    </a:lnB>
                    <a:solidFill>
                      <a:srgbClr val="FFFFFF"/>
                    </a:solidFill>
                  </a:tcPr>
                </a:tc>
                <a:tc>
                  <a:txBody>
                    <a:bodyPr/>
                    <a:lstStyle/>
                    <a:p>
                      <a:pPr marL="0" lvl="0" indent="0" algn="r">
                        <a:buNone/>
                      </a:pPr>
                      <a:r>
                        <a:rPr sz="1000" b="0" i="0" u="none" strike="noStrike" dirty="0">
                          <a:solidFill>
                            <a:srgbClr val="FF0000"/>
                          </a:solidFill>
                          <a:latin typeface="Open Sans"/>
                        </a:rPr>
                        <a:t>7% ↓</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9"/>
                  </a:ext>
                </a:extLst>
              </a:tr>
              <a:tr h="224433">
                <a:tc>
                  <a:txBody>
                    <a:bodyPr/>
                    <a:lstStyle/>
                    <a:p>
                      <a:pPr marL="0" lvl="0" indent="0" algn="l">
                        <a:buNone/>
                      </a:pPr>
                      <a:r>
                        <a:rPr sz="1000" b="1" i="0" u="none" strike="noStrike" dirty="0">
                          <a:solidFill>
                            <a:srgbClr val="000000"/>
                          </a:solidFill>
                          <a:latin typeface="Open Sans"/>
                        </a:rPr>
                        <a:t>NET</a:t>
                      </a:r>
                    </a:p>
                  </a:txBody>
                  <a:tcPr marL="50800" marR="12700" marT="27609" marB="27609" anchor="ctr">
                    <a:lnL>
                      <a:noFill/>
                    </a:lnL>
                    <a:lnR>
                      <a:noFill/>
                    </a:lnR>
                    <a:lnT>
                      <a:noFill/>
                    </a:lnT>
                    <a:lnB w="12700">
                      <a:solidFill>
                        <a:srgbClr val="2E45B9"/>
                      </a:solidFill>
                    </a:lnB>
                    <a:solidFill>
                      <a:srgbClr val="E4E7F6"/>
                    </a:solidFill>
                  </a:tcPr>
                </a:tc>
                <a:tc>
                  <a:txBody>
                    <a:bodyPr/>
                    <a:lstStyle/>
                    <a:p>
                      <a:pPr marL="0" lvl="0" indent="0" algn="r">
                        <a:buNone/>
                      </a:pPr>
                      <a:r>
                        <a:rPr sz="1000" b="0" i="0" u="none" strike="noStrike" dirty="0">
                          <a:solidFill>
                            <a:srgbClr val="0000FF"/>
                          </a:solidFill>
                          <a:latin typeface="Open Sans"/>
                        </a:rPr>
                        <a:t>100% ↑</a:t>
                      </a:r>
                    </a:p>
                  </a:txBody>
                  <a:tcPr marL="12700" marR="12700" marT="27609" marB="27609" anchor="ctr">
                    <a:lnL>
                      <a:noFill/>
                    </a:lnL>
                    <a:lnR>
                      <a:noFill/>
                    </a:lnR>
                    <a:lnT>
                      <a:noFill/>
                    </a:lnT>
                    <a:lnB w="12700">
                      <a:solidFill>
                        <a:srgbClr val="2E45B9"/>
                      </a:solidFill>
                    </a:lnB>
                    <a:solidFill>
                      <a:srgbClr val="E4E7F6"/>
                    </a:solidFill>
                  </a:tcPr>
                </a:tc>
                <a:extLst>
                  <a:ext uri="{0D108BD9-81ED-4DB2-BD59-A6C34878D82A}">
                    <a16:rowId xmlns:a16="http://schemas.microsoft.com/office/drawing/2014/main" val="10010"/>
                  </a:ext>
                </a:extLst>
              </a:tr>
            </a:tbl>
          </a:graphicData>
        </a:graphic>
      </p:graphicFrame>
      <p:sp>
        <p:nvSpPr>
          <p:cNvPr id="14" name="OPEN - Why do you believe the City of Renton is not adequately focused or making progress on the right things. - Categorized1 footer" descr="Footer: 22d9f10c-9c4c-474a-97de-e94ada011b0d OPEN - Why do you believe the City of Renton is not adequately focused or making progress on the right things. - Categorized1"/>
          <p:cNvSpPr/>
          <p:nvPr/>
        </p:nvSpPr>
        <p:spPr>
          <a:xfrm>
            <a:off x="1532283" y="12076623"/>
            <a:ext cx="3876675" cy="284480"/>
          </a:xfrm>
          <a:prstGeom prst="rect">
            <a:avLst/>
          </a:prstGeom>
          <a:noFill/>
        </p:spPr>
        <p:txBody>
          <a:bodyPr/>
          <a:lstStyle/>
          <a:p>
            <a:pPr marL="0" lvl="0" indent="0" algn="ctr">
              <a:lnSpc>
                <a:spcPct val="114583"/>
              </a:lnSpc>
              <a:buNone/>
            </a:pPr>
            <a:r>
              <a:rPr sz="800" b="0" i="0" u="none" strike="noStrike" dirty="0">
                <a:solidFill>
                  <a:srgbClr val="505050"/>
                </a:solidFill>
                <a:latin typeface="Open Sans"/>
              </a:rPr>
              <a:t>OPEN - Why do you believe the City of Renton is not adequately focused or making progress on the right things. - Categorized1 SUMMARY</a:t>
            </a:r>
            <a:br>
              <a:rPr dirty="0"/>
            </a:br>
            <a:r>
              <a:rPr sz="800" b="0" i="0" u="none" strike="noStrike" dirty="0">
                <a:solidFill>
                  <a:srgbClr val="505050"/>
                </a:solidFill>
                <a:latin typeface="Open Sans"/>
              </a:rPr>
              <a:t>sample size = 228; total sample size = 470; 242 missing; 95% confidence level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Resource Allocation">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Resource Allocation" descr="19340248-fe8d-493c-8d0c-be2469f1307d Resource Allocation"/>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Resource Allocation</a:t>
            </a:r>
          </a:p>
        </p:txBody>
      </p:sp>
      <p:sp>
        <p:nvSpPr>
          <p:cNvPr id="9" name="Please tell us wh..." descr="3f38b73c-c397-47e4-b909-4b4acb64bb2a Please tell us wh..."/>
          <p:cNvSpPr/>
          <p:nvPr/>
        </p:nvSpPr>
        <p:spPr>
          <a:xfrm>
            <a:off x="3143250" y="2095500"/>
            <a:ext cx="7143750" cy="42862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Open Sans"/>
              </a:rPr>
              <a:t>Please tell us where you think the city should allocate more resources.</a:t>
            </a:r>
          </a:p>
          <a:p>
            <a:pPr marL="0" lvl="0" indent="0" algn="l">
              <a:lnSpc>
                <a:spcPct val="114583"/>
              </a:lnSpc>
              <a:buNone/>
            </a:pPr>
            <a:r>
              <a:rPr sz="1200" b="0" i="1" u="none" strike="noStrike" dirty="0">
                <a:solidFill>
                  <a:srgbClr val="1C283B"/>
                </a:solidFill>
                <a:latin typeface="Open Sans"/>
              </a:rPr>
              <a:t>[coded responses from open ended question]</a:t>
            </a:r>
          </a:p>
        </p:txBody>
      </p:sp>
      <p:sp>
        <p:nvSpPr>
          <p:cNvPr id="10" name="Respondents were ..." descr="0a78a7cb-ec58-4b40-adbf-972c4eb0feb6 Respondents were ..."/>
          <p:cNvSpPr/>
          <p:nvPr/>
        </p:nvSpPr>
        <p:spPr>
          <a:xfrm>
            <a:off x="409575" y="1133475"/>
            <a:ext cx="11496675" cy="60960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Respondents were asked where the City should allocate more resources. Common themes focused on crime and public safety, infrastructure development and maintenance, and services for those with limited access to healthcare and housing.</a:t>
            </a:r>
          </a:p>
        </p:txBody>
      </p:sp>
      <p:pic>
        <p:nvPicPr>
          <p:cNvPr id="11" name="viz.28" descr="7429d383-af66-491d-8903-bc3eb5380e78 viz.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6750" y="2476500"/>
            <a:ext cx="9906000" cy="40481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Attitudes Towards Spending">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Attitudes Towards..." descr="80922108-d42c-4753-891a-781a305a0d84 Attitudes Towards..."/>
          <p:cNvSpPr>
            <a:spLocks noGrp="1"/>
          </p:cNvSpPr>
          <p:nvPr>
            <p:ph type="title"/>
          </p:nvPr>
        </p:nvSpPr>
        <p:spPr>
          <a:xfrm>
            <a:off x="410908" y="2381250"/>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1C283B"/>
                </a:solidFill>
                <a:latin typeface="Open Sans"/>
              </a:rPr>
              <a:t>Attitudes Towards Spending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General Willingness to Pay Taxes">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General Willingne..." descr="4f6af787-0caa-463c-bd43-e0591f7b79cb General Willingne..."/>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General Willingness to Pay Taxes</a:t>
            </a:r>
          </a:p>
        </p:txBody>
      </p:sp>
      <p:sp>
        <p:nvSpPr>
          <p:cNvPr id="9" name="Which of these st..." descr="d687f018-a50c-4562-8fc6-7b3980c39338 Which of these st..."/>
          <p:cNvSpPr/>
          <p:nvPr/>
        </p:nvSpPr>
        <p:spPr>
          <a:xfrm>
            <a:off x="6029325" y="1524000"/>
            <a:ext cx="5905500" cy="21907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1C283B"/>
                </a:solidFill>
                <a:latin typeface="Open Sans"/>
              </a:rPr>
              <a:t>Which of these statements comes close to your view? </a:t>
            </a:r>
          </a:p>
        </p:txBody>
      </p:sp>
      <p:pic>
        <p:nvPicPr>
          <p:cNvPr id="10" name="viz.29" descr="a677e677-a919-49a8-b4a4-4946d59c2eeb viz.2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3000" y="2056425"/>
            <a:ext cx="6981825" cy="4191000"/>
          </a:xfrm>
          <a:prstGeom prst="rect">
            <a:avLst/>
          </a:prstGeom>
        </p:spPr>
      </p:pic>
      <p:sp>
        <p:nvSpPr>
          <p:cNvPr id="11" name="Nearly half of re..." descr="9232188f-07dc-40a4-b712-9b42a5a3e12d Nearly half of re..."/>
          <p:cNvSpPr/>
          <p:nvPr/>
        </p:nvSpPr>
        <p:spPr>
          <a:xfrm>
            <a:off x="409575" y="1563737"/>
            <a:ext cx="4543425" cy="1838325"/>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Nearly half of respondents are willing to pay more taxes, but only if it results in increased service levels.</a:t>
            </a:r>
          </a:p>
          <a:p>
            <a:pPr marL="0" lvl="0" indent="0" algn="l">
              <a:lnSpc>
                <a:spcPct val="114583"/>
              </a:lnSpc>
              <a:buNone/>
            </a:pPr>
            <a:r>
              <a:rPr sz="1400" b="0" i="0" u="none" strike="noStrike" dirty="0">
                <a:solidFill>
                  <a:srgbClr val="000000"/>
                </a:solidFill>
                <a:latin typeface="Open Sans"/>
              </a:rPr>
              <a:t>﻿</a:t>
            </a:r>
          </a:p>
          <a:p>
            <a:pPr marL="0" lvl="0" indent="0" algn="l">
              <a:lnSpc>
                <a:spcPct val="114583"/>
              </a:lnSpc>
              <a:buNone/>
            </a:pPr>
            <a:r>
              <a:rPr sz="1400" b="0" i="0" u="none" strike="noStrike" dirty="0">
                <a:solidFill>
                  <a:srgbClr val="000000"/>
                </a:solidFill>
                <a:latin typeface="Open Sans"/>
              </a:rPr>
              <a:t>More willing to pay a higher tax rate (only if it results in increased service levels)</a:t>
            </a:r>
          </a:p>
          <a:p>
            <a:pPr marL="457200" lvl="0" indent="-133350" algn="l">
              <a:lnSpc>
                <a:spcPct val="114583"/>
              </a:lnSpc>
              <a:buChar char="•"/>
            </a:pPr>
            <a:r>
              <a:rPr sz="1400" b="0" i="0" u="none" strike="noStrike" dirty="0">
                <a:solidFill>
                  <a:srgbClr val="000000"/>
                </a:solidFill>
                <a:latin typeface="Open Sans"/>
              </a:rPr>
              <a:t>Those with a household income greater than 200k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tudy Background and Objectives">
    <p:spTree>
      <p:nvGrpSpPr>
        <p:cNvPr id="1" name=""/>
        <p:cNvGrpSpPr/>
        <p:nvPr/>
      </p:nvGrpSpPr>
      <p:grpSpPr>
        <a:xfrm>
          <a:off x="0" y="0"/>
          <a:ext cx="0" cy="0"/>
          <a:chOff x="0" y="0"/>
          <a:chExt cx="0" cy="0"/>
        </a:xfrm>
      </p:grpSpPr>
      <p:sp>
        <p:nvSpPr>
          <p:cNvPr id="2" name="Shape" descr="c79f6693-55be-46f7-bdf8-3f8ac5640fff Shape"/>
          <p:cNvSpPr/>
          <p:nvPr/>
        </p:nvSpPr>
        <p:spPr>
          <a:xfrm>
            <a:off x="0" y="0"/>
            <a:ext cx="12201525" cy="904875"/>
          </a:xfrm>
          <a:prstGeom prst="rect">
            <a:avLst/>
          </a:prstGeom>
          <a:solidFill>
            <a:srgbClr val="1A3C7E"/>
          </a:solidFill>
          <a:ln w="19050">
            <a:solidFill>
              <a:srgbClr val="FFFFFF">
                <a:alpha val="0"/>
              </a:srgbClr>
            </a:solidFill>
            <a:prstDash val="solid"/>
          </a:ln>
        </p:spPr>
        <p:txBody>
          <a:bodyPr/>
          <a:lstStyle/>
          <a:p>
            <a:endParaRPr lang="en-US"/>
          </a:p>
        </p:txBody>
      </p:sp>
      <p:sp>
        <p:nvSpPr>
          <p:cNvPr id="3" name="Shape" descr="4fa50af1-82cb-47f9-b2e3-db7efec4ac1d Shape"/>
          <p:cNvSpPr/>
          <p:nvPr/>
        </p:nvSpPr>
        <p:spPr>
          <a:xfrm>
            <a:off x="0" y="6315075"/>
            <a:ext cx="12204000" cy="523875"/>
          </a:xfrm>
          <a:prstGeom prst="rect">
            <a:avLst/>
          </a:prstGeom>
          <a:solidFill>
            <a:srgbClr val="1A3C7E"/>
          </a:solidFill>
          <a:ln w="19050">
            <a:solidFill>
              <a:srgbClr val="FFFFFF">
                <a:alpha val="0"/>
              </a:srgbClr>
            </a:solidFill>
            <a:prstDash val="solid"/>
          </a:ln>
        </p:spPr>
        <p:txBody>
          <a:bodyPr/>
          <a:lstStyle/>
          <a:p>
            <a:endParaRPr lang="en-US"/>
          </a:p>
        </p:txBody>
      </p:sp>
      <p:pic>
        <p:nvPicPr>
          <p:cNvPr id="4" name="Renton SEAL_Color_no bg" descr="86751797-859e-4191-946e-ba55d72bf168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5" name="City of Renton - ..." descr="dca3eb7f-6357-4220-b951-4d70ea6d0e7b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6fd3b70-ce92-4394-b4c1-be3f561835da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d0febe4d-e5b5-4553-a763-8275000c63d5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125"/>
            <a:ext cx="904875" cy="552770"/>
          </a:xfrm>
          <a:prstGeom prst="rect">
            <a:avLst/>
          </a:prstGeom>
        </p:spPr>
      </p:pic>
      <p:sp>
        <p:nvSpPr>
          <p:cNvPr id="8" name="Study Background ..." descr="b5e8579c-ccb2-4d04-b2d1-bb2577c439d4 Study Background ..."/>
          <p:cNvSpPr>
            <a:spLocks noGrp="1"/>
          </p:cNvSpPr>
          <p:nvPr>
            <p:ph type="title"/>
          </p:nvPr>
        </p:nvSpPr>
        <p:spPr>
          <a:xfrm>
            <a:off x="410909" y="162857"/>
            <a:ext cx="11382375" cy="742950"/>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Study Background and Objectives</a:t>
            </a:r>
          </a:p>
        </p:txBody>
      </p:sp>
      <p:sp>
        <p:nvSpPr>
          <p:cNvPr id="9" name="The 2024 survey e..." descr="66ea66d1-b12e-4839-9a5e-ca2e490aaeda The 2024 survey e..."/>
          <p:cNvSpPr/>
          <p:nvPr/>
        </p:nvSpPr>
        <p:spPr>
          <a:xfrm>
            <a:off x="238125" y="1205904"/>
            <a:ext cx="11553825" cy="4591050"/>
          </a:xfrm>
          <a:prstGeom prst="rect">
            <a:avLst/>
          </a:prstGeom>
          <a:solidFill>
            <a:srgbClr val="FFFFFF">
              <a:alpha val="0"/>
            </a:srgbClr>
          </a:solidFill>
        </p:spPr>
        <p:txBody>
          <a:bodyPr lIns="0" tIns="0" rIns="0" bIns="0" anchor="t">
            <a:spAutoFit/>
          </a:bodyPr>
          <a:lstStyle/>
          <a:p>
            <a:pPr marL="0" lvl="0" indent="0" algn="l">
              <a:lnSpc>
                <a:spcPct val="114583"/>
              </a:lnSpc>
              <a:spcAft>
                <a:spcPts val="600"/>
              </a:spcAft>
              <a:buNone/>
            </a:pPr>
            <a:r>
              <a:rPr sz="1400" b="0" i="0" u="none" strike="noStrike" dirty="0">
                <a:solidFill>
                  <a:srgbClr val="000000"/>
                </a:solidFill>
                <a:latin typeface="Open Sans"/>
              </a:rPr>
              <a:t>The 2024 survey effort is the City of Renton’s first city-wide budget survey. The objectives of this survey were to:</a:t>
            </a:r>
          </a:p>
          <a:p>
            <a:pPr marL="457200" lvl="0" indent="-133350" algn="l">
              <a:lnSpc>
                <a:spcPct val="114583"/>
              </a:lnSpc>
              <a:spcAft>
                <a:spcPts val="600"/>
              </a:spcAft>
              <a:buChar char="•"/>
            </a:pPr>
            <a:r>
              <a:rPr sz="1400" b="0" i="0" u="none" strike="noStrike" dirty="0">
                <a:solidFill>
                  <a:srgbClr val="000000"/>
                </a:solidFill>
                <a:latin typeface="Open Sans"/>
              </a:rPr>
              <a:t>Gain knowledge of residents’ perceptions about the city​</a:t>
            </a:r>
          </a:p>
          <a:p>
            <a:pPr marL="457200" lvl="0" indent="-133350" algn="l">
              <a:lnSpc>
                <a:spcPct val="114583"/>
              </a:lnSpc>
              <a:spcAft>
                <a:spcPts val="600"/>
              </a:spcAft>
              <a:buChar char="•"/>
            </a:pPr>
            <a:r>
              <a:rPr sz="1400" b="0" i="0" u="none" strike="noStrike" dirty="0">
                <a:solidFill>
                  <a:srgbClr val="000000"/>
                </a:solidFill>
                <a:latin typeface="Open Sans"/>
              </a:rPr>
              <a:t>Understand community priorities and expectations regarding city services​</a:t>
            </a:r>
          </a:p>
          <a:p>
            <a:pPr marL="457200" lvl="0" indent="-133350" algn="l">
              <a:lnSpc>
                <a:spcPct val="114583"/>
              </a:lnSpc>
              <a:spcAft>
                <a:spcPts val="600"/>
              </a:spcAft>
              <a:buChar char="•"/>
            </a:pPr>
            <a:r>
              <a:rPr sz="1400" b="0" i="0" u="none" strike="noStrike" dirty="0">
                <a:solidFill>
                  <a:srgbClr val="000000"/>
                </a:solidFill>
                <a:latin typeface="Open Sans"/>
              </a:rPr>
              <a:t>Support decision making for the upcoming budget process</a:t>
            </a:r>
          </a:p>
          <a:p>
            <a:pPr marL="0" lvl="0" indent="0" algn="l">
              <a:lnSpc>
                <a:spcPct val="114583"/>
              </a:lnSpc>
              <a:spcAft>
                <a:spcPts val="600"/>
              </a:spcAft>
              <a:buNone/>
            </a:pPr>
            <a:r>
              <a:rPr sz="1400" b="0" i="0" u="none" strike="noStrike" dirty="0">
                <a:solidFill>
                  <a:srgbClr val="000000"/>
                </a:solidFill>
                <a:latin typeface="Open Sans"/>
              </a:rPr>
              <a:t>﻿</a:t>
            </a:r>
          </a:p>
          <a:p>
            <a:pPr marL="0" lvl="0" indent="0" algn="l">
              <a:lnSpc>
                <a:spcPct val="114583"/>
              </a:lnSpc>
              <a:spcAft>
                <a:spcPts val="600"/>
              </a:spcAft>
              <a:buNone/>
            </a:pPr>
            <a:r>
              <a:rPr sz="1400" b="0" i="0" u="none" strike="noStrike" dirty="0">
                <a:solidFill>
                  <a:srgbClr val="000000"/>
                </a:solidFill>
                <a:latin typeface="Open Sans"/>
              </a:rPr>
              <a:t>The Renton Budget Survey provides a statistically reliable tool which will be used to help the city plan and make resource allocation decisions, assist with program improvement, and inform policy makers on opinions of the general population. The survey addresses the following topics:</a:t>
            </a:r>
          </a:p>
          <a:p>
            <a:pPr marL="457200" lvl="0" indent="-133350" algn="l">
              <a:lnSpc>
                <a:spcPct val="114583"/>
              </a:lnSpc>
              <a:spcAft>
                <a:spcPts val="600"/>
              </a:spcAft>
              <a:buChar char="•"/>
            </a:pPr>
            <a:r>
              <a:rPr sz="1400" b="0" i="0" u="none" strike="noStrike" dirty="0">
                <a:solidFill>
                  <a:srgbClr val="000000"/>
                </a:solidFill>
                <a:latin typeface="Open Sans"/>
              </a:rPr>
              <a:t>Ranking budget priorities</a:t>
            </a:r>
          </a:p>
          <a:p>
            <a:pPr marL="457200" lvl="0" indent="-133350" algn="l">
              <a:lnSpc>
                <a:spcPct val="114583"/>
              </a:lnSpc>
              <a:spcAft>
                <a:spcPts val="600"/>
              </a:spcAft>
              <a:buChar char="•"/>
            </a:pPr>
            <a:r>
              <a:rPr sz="1400" b="0" i="0" u="none" strike="noStrike" dirty="0">
                <a:solidFill>
                  <a:srgbClr val="000000"/>
                </a:solidFill>
                <a:latin typeface="Open Sans"/>
              </a:rPr>
              <a:t>Resident opinions on the biggest issue(s) facing the city</a:t>
            </a:r>
          </a:p>
          <a:p>
            <a:pPr marL="457200" lvl="0" indent="-133350" algn="l">
              <a:lnSpc>
                <a:spcPct val="114583"/>
              </a:lnSpc>
              <a:spcAft>
                <a:spcPts val="600"/>
              </a:spcAft>
              <a:buChar char="•"/>
            </a:pPr>
            <a:r>
              <a:rPr sz="1400" b="0" i="0" u="none" strike="noStrike" dirty="0">
                <a:solidFill>
                  <a:srgbClr val="000000"/>
                </a:solidFill>
                <a:latin typeface="Open Sans"/>
              </a:rPr>
              <a:t>Measuring how well Renton's budget priorities align with residents' vision and values for the city's future.</a:t>
            </a:r>
          </a:p>
          <a:p>
            <a:pPr marL="457200" lvl="0" indent="-133350" algn="l">
              <a:lnSpc>
                <a:spcPct val="114583"/>
              </a:lnSpc>
              <a:spcAft>
                <a:spcPts val="600"/>
              </a:spcAft>
              <a:buChar char="•"/>
            </a:pPr>
            <a:r>
              <a:rPr sz="1400" b="0" i="0" u="none" strike="noStrike" dirty="0">
                <a:solidFill>
                  <a:srgbClr val="000000"/>
                </a:solidFill>
                <a:latin typeface="Open Sans"/>
              </a:rPr>
              <a:t>Residents' attitudes toward taxation levels as it relates to services provided</a:t>
            </a:r>
          </a:p>
          <a:p>
            <a:pPr marL="457200" lvl="0" indent="-133350" algn="l">
              <a:lnSpc>
                <a:spcPct val="114583"/>
              </a:lnSpc>
              <a:spcAft>
                <a:spcPts val="600"/>
              </a:spcAft>
              <a:buChar char="•"/>
            </a:pPr>
            <a:r>
              <a:rPr sz="1400" b="0" i="0" u="none" strike="noStrike" dirty="0">
                <a:solidFill>
                  <a:srgbClr val="000000"/>
                </a:solidFill>
                <a:latin typeface="Open Sans"/>
              </a:rPr>
              <a:t>Residents' attitudes toward funding specific efforts related to human services, parks, and public safety</a:t>
            </a:r>
          </a:p>
          <a:p>
            <a:pPr marL="457200" lvl="0" indent="-133350" algn="l">
              <a:lnSpc>
                <a:spcPct val="114583"/>
              </a:lnSpc>
              <a:spcAft>
                <a:spcPts val="600"/>
              </a:spcAft>
              <a:buChar char="•"/>
            </a:pPr>
            <a:r>
              <a:rPr sz="1400" b="0" i="0" u="none" strike="noStrike" dirty="0">
                <a:solidFill>
                  <a:srgbClr val="000000"/>
                </a:solidFill>
                <a:latin typeface="Open Sans"/>
              </a:rPr>
              <a:t>The condition and availability of city-owned facilities</a:t>
            </a:r>
          </a:p>
          <a:p>
            <a:pPr marL="457200" lvl="0" indent="-133350" algn="l">
              <a:lnSpc>
                <a:spcPct val="114583"/>
              </a:lnSpc>
              <a:spcAft>
                <a:spcPts val="600"/>
              </a:spcAft>
              <a:buChar char="•"/>
            </a:pPr>
            <a:r>
              <a:rPr sz="1400" b="0" i="0" u="none" strike="noStrike" dirty="0">
                <a:solidFill>
                  <a:srgbClr val="000000"/>
                </a:solidFill>
                <a:latin typeface="Open Sans"/>
              </a:rPr>
              <a:t>Demographics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olice Funding">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Police Funding" descr="9cd4b05e-0f77-4d48-9a9b-3977ca75b345 Police Funding"/>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 Police Funding</a:t>
            </a:r>
          </a:p>
        </p:txBody>
      </p:sp>
      <p:pic>
        <p:nvPicPr>
          <p:cNvPr id="9" name="viz" descr="89299c0a-6d97-43a7-ba21-ed150748d071 viz"/>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500" y="2213994"/>
            <a:ext cx="8953500" cy="4178300"/>
          </a:xfrm>
          <a:prstGeom prst="rect">
            <a:avLst/>
          </a:prstGeom>
        </p:spPr>
      </p:pic>
      <p:sp>
        <p:nvSpPr>
          <p:cNvPr id="10" name="83% of respondent..." descr="89b5b392-ee89-481c-bf92-1cb0e8fd0f57 83% of respondent..."/>
          <p:cNvSpPr/>
          <p:nvPr/>
        </p:nvSpPr>
        <p:spPr>
          <a:xfrm>
            <a:off x="409575" y="1133475"/>
            <a:ext cx="11496675" cy="85725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83% of respondents support expanded police presence and 84% support funding training programs for Police Department staff. 72% support events that foster positive relationships between the Police Department and the community. While 72% support enhanced police technology, this topic garnered the most opposition, with 19% of respondents opposing funding for this measure. </a:t>
            </a:r>
          </a:p>
        </p:txBody>
      </p:sp>
      <p:sp>
        <p:nvSpPr>
          <p:cNvPr id="11" name="How much do you s..." descr="ba7e1a2b-3b49-4522-b311-423aa30a60ba How much do you s..."/>
          <p:cNvSpPr/>
          <p:nvPr/>
        </p:nvSpPr>
        <p:spPr>
          <a:xfrm>
            <a:off x="457200" y="2089100"/>
            <a:ext cx="4352925" cy="42862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Calibri"/>
              </a:rPr>
              <a:t>How much do you support or oppose using City tax dollars to fund the following safety and security measures?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rks Funding">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Parks Funding" descr="3f693933-b3e6-43d1-a90c-17be62f23c17 Parks Funding"/>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Parks Funding</a:t>
            </a:r>
          </a:p>
        </p:txBody>
      </p:sp>
      <p:pic>
        <p:nvPicPr>
          <p:cNvPr id="9" name="viz.6" descr="dd24934a-5859-4c5a-8a19-83282aef72ad viz.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8125" y="2714625"/>
            <a:ext cx="11715750" cy="3524250"/>
          </a:xfrm>
          <a:prstGeom prst="rect">
            <a:avLst/>
          </a:prstGeom>
        </p:spPr>
      </p:pic>
      <p:sp>
        <p:nvSpPr>
          <p:cNvPr id="10" name="87% of respondent..." descr="6520992e-db37-478f-a28a-778c59b8a05f 87% of respondent..."/>
          <p:cNvSpPr/>
          <p:nvPr/>
        </p:nvSpPr>
        <p:spPr>
          <a:xfrm>
            <a:off x="409575" y="1133475"/>
            <a:ext cx="11496675" cy="85725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87% of respondents support using City tax dollars to fund clean-up and maintenance of existing parks in Renton. 77% support funding for improvements to existing parks. While more than half support development of new parks and city-hosted events, these initiatives are more polarizing, with 20-30% of respondents opposing these funding measures. </a:t>
            </a:r>
          </a:p>
        </p:txBody>
      </p:sp>
      <p:sp>
        <p:nvSpPr>
          <p:cNvPr id="11" name="How much do you s..." descr="60e500f8-ea5a-41e4-8d00-dfab6c0c098d How much do you s..."/>
          <p:cNvSpPr/>
          <p:nvPr/>
        </p:nvSpPr>
        <p:spPr>
          <a:xfrm>
            <a:off x="2043112" y="2605088"/>
            <a:ext cx="8334375" cy="21907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Calibri"/>
              </a:rPr>
              <a:t>How much do you support or oppose using City tax dollars to fund the following ?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Health &amp; Human Service Funding">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Health &amp; Human Se..." descr="c0b585ee-6d59-450e-986f-c5728e30ab5e Health &amp; Human Se..."/>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Health &amp; Human Service Funding</a:t>
            </a:r>
          </a:p>
        </p:txBody>
      </p:sp>
      <p:pic>
        <p:nvPicPr>
          <p:cNvPr id="9" name="viz.7" descr="cb82c030-cb99-4a14-a7a7-d7cf472c4aa5 viz.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8125" y="2209800"/>
            <a:ext cx="11715750" cy="4171950"/>
          </a:xfrm>
          <a:prstGeom prst="rect">
            <a:avLst/>
          </a:prstGeom>
        </p:spPr>
      </p:pic>
      <p:sp>
        <p:nvSpPr>
          <p:cNvPr id="10" name="Across the board,..." descr="446c40f7-1a8c-4c17-8be7-3ebe9dd3fe56 Across the board,..."/>
          <p:cNvSpPr/>
          <p:nvPr/>
        </p:nvSpPr>
        <p:spPr>
          <a:xfrm>
            <a:off x="409575" y="1133475"/>
            <a:ext cx="11496675" cy="85725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Across the board, 65-70% of respondents support using City tax dollars to fund services that address mental &amp; behavioral health, food insecurity, and resource connection. Respondents support the idea of partnering with other agencies and municipalities to provide these health and human services. </a:t>
            </a:r>
          </a:p>
        </p:txBody>
      </p:sp>
      <p:sp>
        <p:nvSpPr>
          <p:cNvPr id="11" name="How much do you s..." descr="8234e522-8a05-467c-b13f-878390875548 How much do you s..."/>
          <p:cNvSpPr/>
          <p:nvPr/>
        </p:nvSpPr>
        <p:spPr>
          <a:xfrm>
            <a:off x="1381125" y="2095500"/>
            <a:ext cx="8334375" cy="21907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Calibri"/>
              </a:rPr>
              <a:t>How much do you support or oppose using City tax dollars to fund efforts that address the following challenges?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ublic Safety">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Public Safety" descr="63bcfff7-5434-4040-b7b0-6151066607b3 Public Safety"/>
          <p:cNvSpPr>
            <a:spLocks noGrp="1"/>
          </p:cNvSpPr>
          <p:nvPr>
            <p:ph type="title"/>
          </p:nvPr>
        </p:nvSpPr>
        <p:spPr>
          <a:xfrm>
            <a:off x="410908" y="2381250"/>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1C283B"/>
                </a:solidFill>
                <a:latin typeface="Open Sans"/>
              </a:rPr>
              <a:t>Public Safety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Neighborhood Safety - Overall">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Neighborhood Safe..." descr="af435e00-5cb4-4913-8629-3ee47c056a17 Neighborhood Safe..."/>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Neighborhood Safety - Overall</a:t>
            </a:r>
          </a:p>
        </p:txBody>
      </p:sp>
      <p:pic>
        <p:nvPicPr>
          <p:cNvPr id="9" name="viz.9" descr="a4fc13cf-59bd-4e7c-8724-0659e9d21f7e viz.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500" y="2667238"/>
            <a:ext cx="5000625" cy="3679825"/>
          </a:xfrm>
          <a:prstGeom prst="rect">
            <a:avLst/>
          </a:prstGeom>
        </p:spPr>
      </p:pic>
      <p:pic>
        <p:nvPicPr>
          <p:cNvPr id="10" name="viz.10" descr="c1c390b3-121a-4c74-ad75-c2255c6dfd52 viz.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44875" y="2667415"/>
            <a:ext cx="5000625" cy="3660775"/>
          </a:xfrm>
          <a:prstGeom prst="rect">
            <a:avLst/>
          </a:prstGeom>
        </p:spPr>
      </p:pic>
      <p:sp>
        <p:nvSpPr>
          <p:cNvPr id="11" name="Please identify t..." descr="6d45b9ae-07db-4ff0-a8a0-5575d8b08df8 Please identify t..."/>
          <p:cNvSpPr/>
          <p:nvPr/>
        </p:nvSpPr>
        <p:spPr>
          <a:xfrm>
            <a:off x="6891338" y="2238375"/>
            <a:ext cx="3800475" cy="42862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Calibri"/>
              </a:rPr>
              <a:t>Please identify the reason(s) for feeling less than completely safe in your residential neighborhood.</a:t>
            </a:r>
          </a:p>
        </p:txBody>
      </p:sp>
      <p:sp>
        <p:nvSpPr>
          <p:cNvPr id="12" name="How safe do you f..." descr="73e1ef50-4b0a-4f18-8665-290146fb146e How safe do you f..."/>
          <p:cNvSpPr/>
          <p:nvPr/>
        </p:nvSpPr>
        <p:spPr>
          <a:xfrm>
            <a:off x="1047750" y="2347912"/>
            <a:ext cx="7143750" cy="21907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Calibri"/>
              </a:rPr>
              <a:t>How safe do you feel in your residential neighborhood? </a:t>
            </a:r>
          </a:p>
        </p:txBody>
      </p:sp>
      <p:sp>
        <p:nvSpPr>
          <p:cNvPr id="13" name="Two-thirds of res..." descr="f0df4d71-20ff-4b13-901d-676867d05356 Two-thirds of res..."/>
          <p:cNvSpPr/>
          <p:nvPr/>
        </p:nvSpPr>
        <p:spPr>
          <a:xfrm>
            <a:off x="409575" y="1133475"/>
            <a:ext cx="11496675" cy="60960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Two-thirds of respondents feel safe in their residential neighborhood. Those who selected anything less than 'completely safe' were asked to indicate why. Top concerns in residential neighborhoods are theft, reckless driving, lack of police presence, and encampments.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Neighborhood Safety by Comprehensive Planning Area">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Neighborhood Safe..." descr="d17df4b7-41c8-4f76-a4d1-93ef728da7df Neighborhood Safe..."/>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Neighborhood Safety by Comprehensive Planning Area</a:t>
            </a:r>
          </a:p>
        </p:txBody>
      </p:sp>
      <p:pic>
        <p:nvPicPr>
          <p:cNvPr id="9" name="viz.13" descr="39ef5376-5638-4ee0-abaa-ff6fe0666da3 viz.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250" y="2238613"/>
            <a:ext cx="13144500" cy="4108450"/>
          </a:xfrm>
          <a:prstGeom prst="rect">
            <a:avLst/>
          </a:prstGeom>
        </p:spPr>
      </p:pic>
      <p:pic>
        <p:nvPicPr>
          <p:cNvPr id="10" name="my_vector" descr="cf508428-2707-443a-96f4-35195777b0b4 my_vecto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750" y="6013925"/>
            <a:ext cx="9953625" cy="285750"/>
          </a:xfrm>
          <a:prstGeom prst="rect">
            <a:avLst/>
          </a:prstGeom>
        </p:spPr>
      </p:pic>
      <p:sp>
        <p:nvSpPr>
          <p:cNvPr id="11" name="East Plateau and ..." descr="bd1cf753-aa62-4f06-a9f2-c5f103296a06 East Plateau and ..."/>
          <p:cNvSpPr/>
          <p:nvPr/>
        </p:nvSpPr>
        <p:spPr>
          <a:xfrm>
            <a:off x="409575" y="1133475"/>
            <a:ext cx="11496675" cy="85725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East Plateau and Highlands received high neighborhood safety ratings, while City Center receives the lowest.</a:t>
            </a:r>
          </a:p>
          <a:p>
            <a:pPr marL="0" lvl="0" indent="0" algn="l">
              <a:lnSpc>
                <a:spcPct val="114583"/>
              </a:lnSpc>
              <a:buNone/>
            </a:pPr>
            <a:r>
              <a:rPr sz="1400" b="0" i="0" u="none" strike="noStrike" dirty="0">
                <a:solidFill>
                  <a:srgbClr val="000000"/>
                </a:solidFill>
                <a:latin typeface="Open Sans"/>
              </a:rPr>
              <a:t>Due to the limited number of respondents in Valley (n=2), Fairwood (n=7), Cedar River (n=14), and West Hill (n=17), conclusions for these planning areas are not statistically reliable. </a:t>
            </a:r>
          </a:p>
        </p:txBody>
      </p:sp>
      <p:sp>
        <p:nvSpPr>
          <p:cNvPr id="12" name="How safe do you f..." descr="a617918b-d14d-4821-a494-009aef88321c How safe do you f..."/>
          <p:cNvSpPr/>
          <p:nvPr/>
        </p:nvSpPr>
        <p:spPr>
          <a:xfrm>
            <a:off x="3381375" y="2238375"/>
            <a:ext cx="7143750" cy="21907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Calibri"/>
              </a:rPr>
              <a:t>How safe do you feel in your residential neighborhood?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Reasons for Feeling Less than Completely Safe by Planning Area">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Reasons for Feeli..." descr="a74b11d9-a3e4-42ec-a689-60f8073a9b9b Reasons for Feeli..."/>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Reasons for Feeling Less than Completely Safe by Planning Area</a:t>
            </a:r>
          </a:p>
        </p:txBody>
      </p:sp>
      <p:pic>
        <p:nvPicPr>
          <p:cNvPr id="9" name="viz.14" descr="d76e8d9d-a48c-4457-bd05-5a93e7b7f171 viz.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601" y="2627464"/>
            <a:ext cx="13105726" cy="3658298"/>
          </a:xfrm>
          <a:prstGeom prst="rect">
            <a:avLst/>
          </a:prstGeom>
        </p:spPr>
      </p:pic>
      <p:pic>
        <p:nvPicPr>
          <p:cNvPr id="10" name="my_vector.2" descr="c569d2df-4390-485d-9bbe-6e58d45d399e my_vector.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8" y="6010275"/>
            <a:ext cx="12201525" cy="323850"/>
          </a:xfrm>
          <a:prstGeom prst="rect">
            <a:avLst/>
          </a:prstGeom>
        </p:spPr>
      </p:pic>
      <p:sp>
        <p:nvSpPr>
          <p:cNvPr id="11" name="Theft and reckles..." descr="b9decaf5-75a7-4770-82a2-4d73e0c36c3d Theft and reckles..."/>
          <p:cNvSpPr/>
          <p:nvPr/>
        </p:nvSpPr>
        <p:spPr>
          <a:xfrm>
            <a:off x="409575" y="1133475"/>
            <a:ext cx="11496675" cy="110490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Theft and reckless driving are generally seen as the top two issues across most planning areas. The most notable exception is homeless encamplents which are a commonly mentioned issue in City Center, Talbot and Cedar River. </a:t>
            </a:r>
          </a:p>
          <a:p>
            <a:pPr marL="0" lvl="0" indent="0" algn="l">
              <a:lnSpc>
                <a:spcPct val="114583"/>
              </a:lnSpc>
              <a:buNone/>
            </a:pPr>
            <a:r>
              <a:rPr sz="1400" b="0" i="0" u="none" strike="noStrike" dirty="0">
                <a:solidFill>
                  <a:srgbClr val="000000"/>
                </a:solidFill>
                <a:latin typeface="Open Sans"/>
              </a:rPr>
              <a:t>﻿</a:t>
            </a:r>
          </a:p>
          <a:p>
            <a:pPr marL="0" lvl="0" indent="0" algn="l">
              <a:lnSpc>
                <a:spcPct val="114583"/>
              </a:lnSpc>
              <a:buNone/>
            </a:pPr>
            <a:r>
              <a:rPr sz="1400" b="0" i="0" u="none" strike="noStrike" dirty="0">
                <a:solidFill>
                  <a:srgbClr val="000000"/>
                </a:solidFill>
                <a:latin typeface="Open Sans"/>
              </a:rPr>
              <a:t>Valley (n=2) and Fairwood (n=7) are not shown in the chart below due to the small sample sizes.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afety in Commercial Areas">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Safety in Commerc..." descr="1f1f47eb-f571-4780-9fcf-6b48eb842ae5 Safety in Commerc..."/>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Safety in Commercial Areas</a:t>
            </a:r>
          </a:p>
        </p:txBody>
      </p:sp>
      <p:pic>
        <p:nvPicPr>
          <p:cNvPr id="9" name="viz.11" descr="e9f61978-7d67-4985-b854-e1fe9d4b7fb5 viz.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092" y="2209354"/>
            <a:ext cx="8128860" cy="4220021"/>
          </a:xfrm>
          <a:prstGeom prst="rect">
            <a:avLst/>
          </a:prstGeom>
        </p:spPr>
      </p:pic>
      <p:pic>
        <p:nvPicPr>
          <p:cNvPr id="10" name="viz.12" descr="28a9ae58-fe1f-47c0-939c-25556fdb1631 viz.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37250" y="2618561"/>
            <a:ext cx="4616625" cy="3714891"/>
          </a:xfrm>
          <a:prstGeom prst="rect">
            <a:avLst/>
          </a:prstGeom>
        </p:spPr>
      </p:pic>
      <p:sp>
        <p:nvSpPr>
          <p:cNvPr id="11" name="Please rate how s..." descr="075bf2cf-070c-4fc6-b35e-16047c552c9a Please rate how s..."/>
          <p:cNvSpPr/>
          <p:nvPr/>
        </p:nvSpPr>
        <p:spPr>
          <a:xfrm>
            <a:off x="193500" y="2161729"/>
            <a:ext cx="7143750" cy="200025"/>
          </a:xfrm>
          <a:prstGeom prst="rect">
            <a:avLst/>
          </a:prstGeom>
          <a:noFill/>
        </p:spPr>
        <p:txBody>
          <a:bodyPr lIns="0" tIns="15240" rIns="0" bIns="0" anchor="t">
            <a:spAutoFit/>
          </a:bodyPr>
          <a:lstStyle/>
          <a:p>
            <a:pPr marL="0" lvl="0" indent="0" algn="l">
              <a:lnSpc>
                <a:spcPct val="114583"/>
              </a:lnSpc>
              <a:buNone/>
            </a:pPr>
            <a:r>
              <a:rPr sz="1100" b="1" i="0" u="none" strike="noStrike" dirty="0">
                <a:solidFill>
                  <a:srgbClr val="000000"/>
                </a:solidFill>
                <a:latin typeface="Calibri"/>
              </a:rPr>
              <a:t>Please rate how safe you feel in each of the following </a:t>
            </a:r>
            <a:r>
              <a:rPr sz="1100" b="1" i="1" u="none" strike="noStrike" dirty="0">
                <a:solidFill>
                  <a:srgbClr val="000000"/>
                </a:solidFill>
                <a:latin typeface="Calibri"/>
              </a:rPr>
              <a:t>commercial and non-residential </a:t>
            </a:r>
            <a:r>
              <a:rPr sz="1100" b="1" i="0" u="none" strike="noStrike" dirty="0">
                <a:solidFill>
                  <a:srgbClr val="000000"/>
                </a:solidFill>
                <a:latin typeface="Calibri"/>
              </a:rPr>
              <a:t>areas.</a:t>
            </a:r>
          </a:p>
        </p:txBody>
      </p:sp>
      <p:sp>
        <p:nvSpPr>
          <p:cNvPr id="12" name="Please identify t..." descr="181de585-bfd2-4f4e-902e-493cc15953e0 Please identify t..."/>
          <p:cNvSpPr/>
          <p:nvPr/>
        </p:nvSpPr>
        <p:spPr>
          <a:xfrm>
            <a:off x="7530750" y="2119611"/>
            <a:ext cx="4476750" cy="390525"/>
          </a:xfrm>
          <a:prstGeom prst="rect">
            <a:avLst/>
          </a:prstGeom>
          <a:noFill/>
        </p:spPr>
        <p:txBody>
          <a:bodyPr lIns="0" tIns="15240" rIns="0" bIns="0" anchor="t">
            <a:spAutoFit/>
          </a:bodyPr>
          <a:lstStyle/>
          <a:p>
            <a:pPr marL="0" lvl="0" indent="0" algn="l">
              <a:lnSpc>
                <a:spcPct val="114583"/>
              </a:lnSpc>
              <a:buNone/>
            </a:pPr>
            <a:r>
              <a:rPr sz="1100" b="1" i="0" u="none" strike="noStrike" dirty="0">
                <a:solidFill>
                  <a:srgbClr val="000000"/>
                </a:solidFill>
                <a:latin typeface="Calibri"/>
              </a:rPr>
              <a:t>Please identify the reason(s) for feeling less than completely safe in the commercial and non-residential areas of Renton.</a:t>
            </a:r>
          </a:p>
        </p:txBody>
      </p:sp>
      <p:sp>
        <p:nvSpPr>
          <p:cNvPr id="13" name="Respondents were ..." descr="520328f7-9c40-4d21-b559-18c348bb4836 Respondents were ..."/>
          <p:cNvSpPr/>
          <p:nvPr/>
        </p:nvSpPr>
        <p:spPr>
          <a:xfrm>
            <a:off x="409575" y="1133475"/>
            <a:ext cx="11496675" cy="85725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Respondents were more likely to report feeling unsafe in City Center, Cedar River, and Benson Hill / Cascade. The predominant factors driving safety concerns are encampments, violent crime, reckless driving, and an overall lack of police presence. These are the top four safety concerns for all six non-residential areas asked about in the survey.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Condition of City Property">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Condition of City..." descr="3d281f1f-6090-4dbe-bce9-2d9aff57ae67 Condition of City..."/>
          <p:cNvSpPr>
            <a:spLocks noGrp="1"/>
          </p:cNvSpPr>
          <p:nvPr>
            <p:ph type="title"/>
          </p:nvPr>
        </p:nvSpPr>
        <p:spPr>
          <a:xfrm>
            <a:off x="410908" y="2605714"/>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1C283B"/>
                </a:solidFill>
                <a:latin typeface="Open Sans"/>
              </a:rPr>
              <a:t>Condition of City Property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Overall Condition">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Overall Condition" descr="3ef02396-6581-4506-aa08-06bb4a9c92ce Overall Condition"/>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Overall Condition</a:t>
            </a:r>
          </a:p>
        </p:txBody>
      </p:sp>
      <p:pic>
        <p:nvPicPr>
          <p:cNvPr id="9" name="viz.19" descr="b78685f5-b2bd-4e95-8f55-e0b0d135d7e9 viz.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8125" y="2714625"/>
            <a:ext cx="11715750" cy="3524250"/>
          </a:xfrm>
          <a:prstGeom prst="rect">
            <a:avLst/>
          </a:prstGeom>
        </p:spPr>
      </p:pic>
      <p:sp>
        <p:nvSpPr>
          <p:cNvPr id="10" name="How would you rat..." descr="adfeb13f-274d-4c03-97cf-7c96603d811b How would you rat..."/>
          <p:cNvSpPr/>
          <p:nvPr/>
        </p:nvSpPr>
        <p:spPr>
          <a:xfrm>
            <a:off x="2530125" y="2613869"/>
            <a:ext cx="7143750" cy="21907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Open Sans"/>
              </a:rPr>
              <a:t>How would you rate the </a:t>
            </a:r>
            <a:r>
              <a:rPr sz="1200" b="1" i="0" u="sng" strike="noStrike" dirty="0">
                <a:solidFill>
                  <a:srgbClr val="000000"/>
                </a:solidFill>
                <a:latin typeface="Open Sans"/>
              </a:rPr>
              <a:t>overall condition</a:t>
            </a:r>
            <a:r>
              <a:rPr sz="1200" b="1" i="0" u="none" strike="noStrike" dirty="0">
                <a:solidFill>
                  <a:srgbClr val="000000"/>
                </a:solidFill>
                <a:latin typeface="Open Sans"/>
              </a:rPr>
              <a:t> of each of the following city infrastructure?</a:t>
            </a:r>
          </a:p>
        </p:txBody>
      </p:sp>
      <p:sp>
        <p:nvSpPr>
          <p:cNvPr id="11" name="When it comes to ..." descr="acdd1419-18b3-4143-b6a3-17a955b6bd25 When it comes to ..."/>
          <p:cNvSpPr/>
          <p:nvPr/>
        </p:nvSpPr>
        <p:spPr>
          <a:xfrm>
            <a:off x="409575" y="1133475"/>
            <a:ext cx="11496675" cy="60960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When it comes to the overall condition of city facilities, public park restrooms and roads received the lowest ratings, with nearly half of respondents giving below average ratings.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urvey Methodology">
    <p:spTree>
      <p:nvGrpSpPr>
        <p:cNvPr id="1" name=""/>
        <p:cNvGrpSpPr/>
        <p:nvPr/>
      </p:nvGrpSpPr>
      <p:grpSpPr>
        <a:xfrm>
          <a:off x="0" y="0"/>
          <a:ext cx="0" cy="0"/>
          <a:chOff x="0" y="0"/>
          <a:chExt cx="0" cy="0"/>
        </a:xfrm>
      </p:grpSpPr>
      <p:sp>
        <p:nvSpPr>
          <p:cNvPr id="2" name="Shape" descr="c79f6693-55be-46f7-bdf8-3f8ac5640fff Shape"/>
          <p:cNvSpPr/>
          <p:nvPr/>
        </p:nvSpPr>
        <p:spPr>
          <a:xfrm>
            <a:off x="0" y="0"/>
            <a:ext cx="12201525" cy="904875"/>
          </a:xfrm>
          <a:prstGeom prst="rect">
            <a:avLst/>
          </a:prstGeom>
          <a:solidFill>
            <a:srgbClr val="1A3C7E"/>
          </a:solidFill>
          <a:ln w="19050">
            <a:solidFill>
              <a:srgbClr val="FFFFFF">
                <a:alpha val="0"/>
              </a:srgbClr>
            </a:solidFill>
            <a:prstDash val="solid"/>
          </a:ln>
        </p:spPr>
        <p:txBody>
          <a:bodyPr/>
          <a:lstStyle/>
          <a:p>
            <a:endParaRPr lang="en-US"/>
          </a:p>
        </p:txBody>
      </p:sp>
      <p:sp>
        <p:nvSpPr>
          <p:cNvPr id="3" name="Shape" descr="4fa50af1-82cb-47f9-b2e3-db7efec4ac1d Shape"/>
          <p:cNvSpPr/>
          <p:nvPr/>
        </p:nvSpPr>
        <p:spPr>
          <a:xfrm>
            <a:off x="0" y="6315075"/>
            <a:ext cx="12204000" cy="523875"/>
          </a:xfrm>
          <a:prstGeom prst="rect">
            <a:avLst/>
          </a:prstGeom>
          <a:solidFill>
            <a:srgbClr val="1A3C7E"/>
          </a:solidFill>
          <a:ln w="19050">
            <a:solidFill>
              <a:srgbClr val="FFFFFF">
                <a:alpha val="0"/>
              </a:srgbClr>
            </a:solidFill>
            <a:prstDash val="solid"/>
          </a:ln>
        </p:spPr>
        <p:txBody>
          <a:bodyPr/>
          <a:lstStyle/>
          <a:p>
            <a:endParaRPr lang="en-US"/>
          </a:p>
        </p:txBody>
      </p:sp>
      <p:pic>
        <p:nvPicPr>
          <p:cNvPr id="4" name="Renton SEAL_Color_no bg" descr="86751797-859e-4191-946e-ba55d72bf168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5" name="City of Renton - ..." descr="dca3eb7f-6357-4220-b951-4d70ea6d0e7b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6fd3b70-ce92-4394-b4c1-be3f561835da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d0febe4d-e5b5-4553-a763-8275000c63d5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125"/>
            <a:ext cx="904875" cy="552770"/>
          </a:xfrm>
          <a:prstGeom prst="rect">
            <a:avLst/>
          </a:prstGeom>
        </p:spPr>
      </p:pic>
      <p:sp>
        <p:nvSpPr>
          <p:cNvPr id="8" name="Survey Methodology" descr="dddf7b65-a048-4b3e-90bf-22784ae7e056 Survey Methodology"/>
          <p:cNvSpPr>
            <a:spLocks noGrp="1"/>
          </p:cNvSpPr>
          <p:nvPr>
            <p:ph type="title"/>
          </p:nvPr>
        </p:nvSpPr>
        <p:spPr>
          <a:xfrm>
            <a:off x="410909" y="162857"/>
            <a:ext cx="11382375" cy="742950"/>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Survey Methodology</a:t>
            </a:r>
          </a:p>
        </p:txBody>
      </p:sp>
      <p:sp>
        <p:nvSpPr>
          <p:cNvPr id="9" name="The sample frame ..." descr="fed74b00-a135-4e3c-934c-796d772b38d5 The sample frame ..."/>
          <p:cNvSpPr/>
          <p:nvPr/>
        </p:nvSpPr>
        <p:spPr>
          <a:xfrm>
            <a:off x="190500" y="1072105"/>
            <a:ext cx="6210300" cy="5353050"/>
          </a:xfrm>
          <a:prstGeom prst="rect">
            <a:avLst/>
          </a:prstGeom>
          <a:noFill/>
        </p:spPr>
        <p:txBody>
          <a:bodyPr lIns="0" tIns="15240" rIns="0" bIns="0" anchor="t">
            <a:spAutoFit/>
          </a:bodyPr>
          <a:lstStyle/>
          <a:p>
            <a:pPr marL="0" lvl="0" indent="0" algn="l">
              <a:lnSpc>
                <a:spcPct val="114583"/>
              </a:lnSpc>
              <a:spcAft>
                <a:spcPts val="600"/>
              </a:spcAft>
              <a:buNone/>
            </a:pPr>
            <a:r>
              <a:rPr sz="1400" b="0" i="0" u="none" strike="noStrike" dirty="0">
                <a:solidFill>
                  <a:srgbClr val="000000"/>
                </a:solidFill>
                <a:latin typeface="Open Sans"/>
              </a:rPr>
              <a:t>The sample frame was composed of a list of all addresses in Renton—as defined by a shape file—including those indicating that post office boxes are the only way they get mail. ReconMR did a two-part sample pull to increase representation of difficult-to-reach populations.</a:t>
            </a:r>
          </a:p>
          <a:p>
            <a:pPr marL="457200" lvl="0" indent="-133350" algn="l">
              <a:lnSpc>
                <a:spcPct val="114583"/>
              </a:lnSpc>
              <a:spcAft>
                <a:spcPts val="600"/>
              </a:spcAft>
              <a:buChar char="•"/>
            </a:pPr>
            <a:r>
              <a:rPr sz="1400" b="0" i="0" u="none" strike="noStrike" dirty="0">
                <a:solidFill>
                  <a:srgbClr val="000000"/>
                </a:solidFill>
                <a:latin typeface="Open Sans"/>
              </a:rPr>
              <a:t>The first sample pull was a random address-based sample of 8,000 residential addresses within city limits. Households that participated in the recent 2023 Community survey effort. were excluded.</a:t>
            </a:r>
          </a:p>
          <a:p>
            <a:pPr marL="457200" lvl="0" indent="-133350" algn="l">
              <a:lnSpc>
                <a:spcPct val="114583"/>
              </a:lnSpc>
              <a:spcAft>
                <a:spcPts val="600"/>
              </a:spcAft>
              <a:buChar char="•"/>
            </a:pPr>
            <a:r>
              <a:rPr sz="1400" b="0" i="0" u="none" strike="noStrike" dirty="0">
                <a:solidFill>
                  <a:srgbClr val="000000"/>
                </a:solidFill>
                <a:latin typeface="Open Sans"/>
              </a:rPr>
              <a:t>The second sample pull was a random address-based sample of 4,500 residential addresses from within census blocks containing a high percentage of difficult-to-reach populations.</a:t>
            </a:r>
          </a:p>
          <a:p>
            <a:pPr marL="0" lvl="0" indent="0" algn="l">
              <a:lnSpc>
                <a:spcPct val="114583"/>
              </a:lnSpc>
              <a:spcAft>
                <a:spcPts val="600"/>
              </a:spcAft>
              <a:buNone/>
            </a:pPr>
            <a:r>
              <a:rPr sz="1400" b="0" i="0" u="none" strike="noStrike" dirty="0">
                <a:solidFill>
                  <a:srgbClr val="000000"/>
                </a:solidFill>
                <a:latin typeface="Open Sans"/>
              </a:rPr>
              <a:t>All sampled records were run against a database and appended, where available, with a cell phone number, landline number and email address.</a:t>
            </a:r>
          </a:p>
          <a:p>
            <a:pPr marL="0" lvl="0" indent="0" algn="l">
              <a:lnSpc>
                <a:spcPct val="114583"/>
              </a:lnSpc>
              <a:spcAft>
                <a:spcPts val="600"/>
              </a:spcAft>
              <a:buNone/>
            </a:pPr>
            <a:r>
              <a:rPr sz="1400" b="0" i="0" u="none" strike="noStrike" dirty="0">
                <a:solidFill>
                  <a:srgbClr val="000000"/>
                </a:solidFill>
                <a:latin typeface="Open Sans"/>
              </a:rPr>
              <a:t>All addresses received a post-card inviting residents to participate online. Emails and MMS text messages were sent to all records with a valid email or cell phone number. Finally, follow-up phone calls were made to non-responders.</a:t>
            </a:r>
          </a:p>
          <a:p>
            <a:pPr marL="0" lvl="0" indent="0" algn="l">
              <a:lnSpc>
                <a:spcPct val="114583"/>
              </a:lnSpc>
              <a:spcAft>
                <a:spcPts val="600"/>
              </a:spcAft>
              <a:buNone/>
            </a:pPr>
            <a:r>
              <a:rPr sz="1400" b="0" i="0" u="none" strike="noStrike" dirty="0">
                <a:solidFill>
                  <a:srgbClr val="000000"/>
                </a:solidFill>
                <a:latin typeface="Open Sans"/>
              </a:rPr>
              <a:t>Three weeks into data collection the survey was opened up to the general public and the city promoted the survey via social media and other outreach methods. </a:t>
            </a:r>
          </a:p>
          <a:p>
            <a:pPr marL="0" lvl="0" indent="0" algn="l">
              <a:lnSpc>
                <a:spcPct val="114583"/>
              </a:lnSpc>
              <a:spcAft>
                <a:spcPts val="600"/>
              </a:spcAft>
              <a:buNone/>
            </a:pPr>
            <a:r>
              <a:rPr sz="1400" b="0" i="0" u="none" strike="noStrike" dirty="0">
                <a:solidFill>
                  <a:srgbClr val="000000"/>
                </a:solidFill>
                <a:latin typeface="Open Sans"/>
              </a:rPr>
              <a:t>﻿</a:t>
            </a:r>
          </a:p>
        </p:txBody>
      </p:sp>
      <p:pic>
        <p:nvPicPr>
          <p:cNvPr id="10" name="1b14898f-f37c-4b13-afd5-77e7b94c9a9b" descr="edf64fd9-4e77-41cf-a3d5-9c50b07961f0 1b14898f-f37c-4b13-afd5-77e7b94c9a9b"/>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4492" y="973414"/>
            <a:ext cx="3935817" cy="2604228"/>
          </a:xfrm>
          <a:prstGeom prst="rect">
            <a:avLst/>
          </a:prstGeom>
        </p:spPr>
      </p:pic>
      <p:pic>
        <p:nvPicPr>
          <p:cNvPr id="11" name="618cc1c6-82d6-4e79-9a10-86a23a6938fb" descr="2b0b8bdc-3bc7-4077-9e71-d9856c31e9a1 618cc1c6-82d6-4e79-9a10-86a23a6938fb"/>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34492" y="3670433"/>
            <a:ext cx="3935817" cy="261927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Cleanliness">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Cleanliness" descr="00519037-4764-4c6d-8a92-1f74525190ac Cleanliness"/>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Cleanliness</a:t>
            </a:r>
          </a:p>
        </p:txBody>
      </p:sp>
      <p:pic>
        <p:nvPicPr>
          <p:cNvPr id="9" name="viz.20" descr="3121032a-aa81-4ba5-982e-46fa3e6075e0 viz.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250" y="2335957"/>
            <a:ext cx="12525375" cy="3902075"/>
          </a:xfrm>
          <a:prstGeom prst="rect">
            <a:avLst/>
          </a:prstGeom>
        </p:spPr>
      </p:pic>
      <p:sp>
        <p:nvSpPr>
          <p:cNvPr id="10" name="How would you rat..." descr="90195180-7198-4e7d-8cd3-ad67ea142690 How would you rat..."/>
          <p:cNvSpPr/>
          <p:nvPr/>
        </p:nvSpPr>
        <p:spPr>
          <a:xfrm>
            <a:off x="3190875" y="2116038"/>
            <a:ext cx="7143750" cy="21907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Open Sans"/>
              </a:rPr>
              <a:t>How would you rate the </a:t>
            </a:r>
            <a:r>
              <a:rPr sz="1200" b="1" i="0" u="sng" strike="noStrike" dirty="0">
                <a:solidFill>
                  <a:srgbClr val="000000"/>
                </a:solidFill>
                <a:latin typeface="Open Sans"/>
              </a:rPr>
              <a:t>cleanliness </a:t>
            </a:r>
            <a:r>
              <a:rPr sz="1200" b="1" i="0" u="none" strike="noStrike" dirty="0">
                <a:solidFill>
                  <a:srgbClr val="000000"/>
                </a:solidFill>
                <a:latin typeface="Open Sans"/>
              </a:rPr>
              <a:t>of each of the following? </a:t>
            </a:r>
          </a:p>
        </p:txBody>
      </p:sp>
      <p:sp>
        <p:nvSpPr>
          <p:cNvPr id="11" name="Downtown Renton r..." descr="879411fc-a462-42c5-97d7-257b1be5323f Downtown Renton r..."/>
          <p:cNvSpPr/>
          <p:nvPr/>
        </p:nvSpPr>
        <p:spPr>
          <a:xfrm>
            <a:off x="409575" y="1133475"/>
            <a:ext cx="11496675" cy="60960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Downtown Renton received the lowest cleanliness ratings, followed by public park restrooms and the City Center parking garage.</a:t>
            </a:r>
          </a:p>
          <a:p>
            <a:pPr marL="0" lvl="0" indent="0" algn="l">
              <a:lnSpc>
                <a:spcPct val="114583"/>
              </a:lnSpc>
              <a:buNone/>
            </a:pPr>
            <a:r>
              <a:rPr sz="1400" b="0" i="0" u="none" strike="noStrike" dirty="0">
                <a:solidFill>
                  <a:srgbClr val="000000"/>
                </a:solidFill>
                <a:latin typeface="Open Sans"/>
              </a:rPr>
              <a:t>43% of respondents rated Renton's overall cleanliness as below average.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Making Improvements - Budget Allocation Attitudes">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Making Improvemen..." descr="315bfab5-16bf-444c-825b-166c5ee52725 Making Improvemen..."/>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Making Improvements - Budget Allocation Attitudes</a:t>
            </a:r>
          </a:p>
        </p:txBody>
      </p:sp>
      <p:pic>
        <p:nvPicPr>
          <p:cNvPr id="9" name="viz.23" descr="8f09d5ac-8db7-4193-a84f-68199246173f viz.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4125" y="2909104"/>
            <a:ext cx="8572500" cy="3486150"/>
          </a:xfrm>
          <a:prstGeom prst="rect">
            <a:avLst/>
          </a:prstGeom>
        </p:spPr>
      </p:pic>
      <p:sp>
        <p:nvSpPr>
          <p:cNvPr id="10" name="Would you support..." descr="ea7e9eaa-a288-4a3e-bab6-2dd51d0d1337 Would you support..."/>
          <p:cNvSpPr/>
          <p:nvPr/>
        </p:nvSpPr>
        <p:spPr>
          <a:xfrm>
            <a:off x="3714750" y="2480479"/>
            <a:ext cx="6191250" cy="42862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Open Sans"/>
              </a:rPr>
              <a:t>Would you support additional budget to be allocated to improve this location?</a:t>
            </a:r>
          </a:p>
          <a:p>
            <a:pPr marL="0" lvl="0" indent="0" algn="l">
              <a:lnSpc>
                <a:spcPct val="114583"/>
              </a:lnSpc>
              <a:buNone/>
            </a:pPr>
            <a:r>
              <a:rPr sz="1200" b="0" i="1" u="none" strike="noStrike" dirty="0">
                <a:solidFill>
                  <a:srgbClr val="000000"/>
                </a:solidFill>
                <a:latin typeface="Open Sans"/>
              </a:rPr>
              <a:t>(Showing # of respondents who selected "Yes")</a:t>
            </a:r>
          </a:p>
        </p:txBody>
      </p:sp>
      <p:sp>
        <p:nvSpPr>
          <p:cNvPr id="11" name="Respondents who r..." descr="4f430511-24c1-4f78-be7b-572b1e0e71aa Respondents who r..."/>
          <p:cNvSpPr/>
          <p:nvPr/>
        </p:nvSpPr>
        <p:spPr>
          <a:xfrm>
            <a:off x="409575" y="1133475"/>
            <a:ext cx="11496675" cy="110490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Respondents who rated the cleanliness of a City facility as "poor" or "very poor" were asked if they would support allocating additional budget to improve that location. The facilities with the highest proportion of low cleanliness ratings were Renton overall, City Center, and public park restrooms. The majority of respondents dissatisfied with these locations expressed support for increased funding to enhance their cleanliness and maintenance.</a:t>
            </a:r>
          </a:p>
        </p:txBody>
      </p:sp>
      <p:sp>
        <p:nvSpPr>
          <p:cNvPr id="12" name="132" descr="5fcca9c6-8d40-424f-9430-2256ea952d09 132"/>
          <p:cNvSpPr/>
          <p:nvPr/>
        </p:nvSpPr>
        <p:spPr>
          <a:xfrm>
            <a:off x="7572375" y="3143250"/>
            <a:ext cx="476250" cy="219075"/>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Open Sans"/>
              </a:rPr>
              <a:t>132</a:t>
            </a:r>
          </a:p>
        </p:txBody>
      </p:sp>
      <p:sp>
        <p:nvSpPr>
          <p:cNvPr id="13" name="119" descr="bf97550c-d208-4c7a-89fb-b23e65ddb1ca 119"/>
          <p:cNvSpPr/>
          <p:nvPr/>
        </p:nvSpPr>
        <p:spPr>
          <a:xfrm>
            <a:off x="7524750" y="3515250"/>
            <a:ext cx="476250" cy="219075"/>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Open Sans"/>
              </a:rPr>
              <a:t>119</a:t>
            </a:r>
          </a:p>
        </p:txBody>
      </p:sp>
      <p:sp>
        <p:nvSpPr>
          <p:cNvPr id="14" name="87" descr="f9622602-9cf3-4bb6-8cbc-4b745c18fe64 87"/>
          <p:cNvSpPr/>
          <p:nvPr/>
        </p:nvSpPr>
        <p:spPr>
          <a:xfrm>
            <a:off x="7191375" y="3887250"/>
            <a:ext cx="476250" cy="219075"/>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Open Sans"/>
              </a:rPr>
              <a:t>87</a:t>
            </a:r>
          </a:p>
        </p:txBody>
      </p:sp>
      <p:sp>
        <p:nvSpPr>
          <p:cNvPr id="15" name="68" descr="807f718e-1424-447d-bd9a-75d203e044bc 68"/>
          <p:cNvSpPr/>
          <p:nvPr/>
        </p:nvSpPr>
        <p:spPr>
          <a:xfrm>
            <a:off x="6667500" y="4238625"/>
            <a:ext cx="476250" cy="219075"/>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Open Sans"/>
              </a:rPr>
              <a:t>68</a:t>
            </a:r>
          </a:p>
        </p:txBody>
      </p:sp>
      <p:sp>
        <p:nvSpPr>
          <p:cNvPr id="16" name="44" descr="7e6d231b-d896-4658-90c1-c56ac89f55b8 44"/>
          <p:cNvSpPr/>
          <p:nvPr/>
        </p:nvSpPr>
        <p:spPr>
          <a:xfrm>
            <a:off x="6619875" y="4604554"/>
            <a:ext cx="476250" cy="219075"/>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Open Sans"/>
              </a:rPr>
              <a:t>44</a:t>
            </a:r>
          </a:p>
        </p:txBody>
      </p:sp>
      <p:sp>
        <p:nvSpPr>
          <p:cNvPr id="17" name="18" descr="008e4841-64f2-41a1-aaac-04c9d108740f 18"/>
          <p:cNvSpPr/>
          <p:nvPr/>
        </p:nvSpPr>
        <p:spPr>
          <a:xfrm>
            <a:off x="6286500" y="4970483"/>
            <a:ext cx="476250" cy="219075"/>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Open Sans"/>
              </a:rPr>
              <a:t>18</a:t>
            </a:r>
          </a:p>
        </p:txBody>
      </p:sp>
      <p:sp>
        <p:nvSpPr>
          <p:cNvPr id="18" name="14" descr="07e3cccc-369c-412f-a6ee-423a66512366 14"/>
          <p:cNvSpPr/>
          <p:nvPr/>
        </p:nvSpPr>
        <p:spPr>
          <a:xfrm>
            <a:off x="6102000" y="5336412"/>
            <a:ext cx="476250" cy="219075"/>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Open Sans"/>
              </a:rPr>
              <a:t>14</a:t>
            </a:r>
          </a:p>
        </p:txBody>
      </p:sp>
      <p:sp>
        <p:nvSpPr>
          <p:cNvPr id="19" name="19" descr="ed91bdf0-b022-4d6e-a89f-7546025c944d 19"/>
          <p:cNvSpPr/>
          <p:nvPr/>
        </p:nvSpPr>
        <p:spPr>
          <a:xfrm>
            <a:off x="6097334" y="5702341"/>
            <a:ext cx="476250" cy="219075"/>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Open Sans"/>
              </a:rPr>
              <a:t>19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Convenience and Availability">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Convenience and A..." descr="d1f93773-0d3b-40f8-aad1-5d2c919d2dcd Convenience and A..."/>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Convenience and Availability</a:t>
            </a:r>
          </a:p>
        </p:txBody>
      </p:sp>
      <p:pic>
        <p:nvPicPr>
          <p:cNvPr id="9" name="viz.22" descr="9a38fa2b-a3bb-42a0-a2e2-5eac495006fe viz.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8125" y="2714625"/>
            <a:ext cx="11715750" cy="3524250"/>
          </a:xfrm>
          <a:prstGeom prst="rect">
            <a:avLst/>
          </a:prstGeom>
        </p:spPr>
      </p:pic>
      <p:sp>
        <p:nvSpPr>
          <p:cNvPr id="10" name="Roads and public ..." descr="a6861fb5-cec8-4855-a285-71b4a9387f2c Roads and public ..."/>
          <p:cNvSpPr/>
          <p:nvPr/>
        </p:nvSpPr>
        <p:spPr>
          <a:xfrm>
            <a:off x="409575" y="1133475"/>
            <a:ext cx="11496675" cy="371475"/>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Roads and public park restrooms received the lowest ratings for convenience and availability. </a:t>
            </a:r>
          </a:p>
        </p:txBody>
      </p:sp>
      <p:sp>
        <p:nvSpPr>
          <p:cNvPr id="11" name="Think about the e..." descr="4f8eadd5-b26b-4c41-999d-3a7c6dbc292e Think about the e..."/>
          <p:cNvSpPr/>
          <p:nvPr/>
        </p:nvSpPr>
        <p:spPr>
          <a:xfrm>
            <a:off x="2524125" y="2286000"/>
            <a:ext cx="7143750" cy="42862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Open Sans"/>
              </a:rPr>
              <a:t>Think about the ease or convenience factor of using the following city facilities. </a:t>
            </a:r>
          </a:p>
          <a:p>
            <a:pPr marL="0" lvl="0" indent="0" algn="l">
              <a:lnSpc>
                <a:spcPct val="114583"/>
              </a:lnSpc>
              <a:buNone/>
            </a:pPr>
            <a:r>
              <a:rPr sz="1200" b="1" i="0" u="none" strike="noStrike" dirty="0">
                <a:solidFill>
                  <a:srgbClr val="000000"/>
                </a:solidFill>
                <a:latin typeface="Open Sans"/>
              </a:rPr>
              <a:t>How would you rate the convenience / availability of these city facilities?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Improving Availability - Budget Allocation Attitudes">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Improving Availab..." descr="a834c099-d09f-4dcb-962d-07afb44908a1 Improving Availab..."/>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Improving Availability - Budget Allocation Attitudes</a:t>
            </a:r>
          </a:p>
        </p:txBody>
      </p:sp>
      <p:pic>
        <p:nvPicPr>
          <p:cNvPr id="9" name="viz.24" descr="dabd87e5-88af-48ee-90b0-be0bef814e6b viz.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66875" y="2833812"/>
            <a:ext cx="7620000" cy="3486150"/>
          </a:xfrm>
          <a:prstGeom prst="rect">
            <a:avLst/>
          </a:prstGeom>
        </p:spPr>
      </p:pic>
      <p:sp>
        <p:nvSpPr>
          <p:cNvPr id="10" name="Would you support..." descr="42c2fc31-5356-43d0-9241-a14158f91394 Would you support..."/>
          <p:cNvSpPr/>
          <p:nvPr/>
        </p:nvSpPr>
        <p:spPr>
          <a:xfrm>
            <a:off x="2406397" y="2405187"/>
            <a:ext cx="7381875" cy="42862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Open Sans"/>
              </a:rPr>
              <a:t>Would you support additional budget to improve the availability/convenience of this location?</a:t>
            </a:r>
          </a:p>
          <a:p>
            <a:pPr marL="0" lvl="0" indent="0" algn="l">
              <a:lnSpc>
                <a:spcPct val="114583"/>
              </a:lnSpc>
              <a:buNone/>
            </a:pPr>
            <a:r>
              <a:rPr sz="1200" b="0" i="1" u="none" strike="noStrike" dirty="0">
                <a:solidFill>
                  <a:srgbClr val="000000"/>
                </a:solidFill>
                <a:latin typeface="Open Sans"/>
              </a:rPr>
              <a:t>(Showing # of respondents who selected "Yes")</a:t>
            </a:r>
          </a:p>
        </p:txBody>
      </p:sp>
      <p:sp>
        <p:nvSpPr>
          <p:cNvPr id="11" name="Respondents who r..." descr="ac9ff75c-ab85-4080-b4fa-95413b353065 Respondents who r..."/>
          <p:cNvSpPr/>
          <p:nvPr/>
        </p:nvSpPr>
        <p:spPr>
          <a:xfrm>
            <a:off x="409575" y="1133475"/>
            <a:ext cx="11496675" cy="110490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Respondents who rated the availability of a City facility as "poor" or "very poor" were asked if they would support allocating additional budget to improve the availability of that location. The facilities with the highest proportion of low availability ratings were public park restrooms and roads. The majority of respondents dissatisfied with these locations expressed support for increased funding to enhance their availability and convenience. </a:t>
            </a:r>
          </a:p>
        </p:txBody>
      </p:sp>
      <p:sp>
        <p:nvSpPr>
          <p:cNvPr id="12" name="80" descr="fe6e52f3-1665-434e-ac22-1c2e8202875a 80"/>
          <p:cNvSpPr/>
          <p:nvPr/>
        </p:nvSpPr>
        <p:spPr>
          <a:xfrm>
            <a:off x="6524625" y="3143250"/>
            <a:ext cx="476250" cy="219075"/>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Open Sans"/>
              </a:rPr>
              <a:t>80</a:t>
            </a:r>
          </a:p>
        </p:txBody>
      </p:sp>
      <p:sp>
        <p:nvSpPr>
          <p:cNvPr id="13" name="78" descr="1854f2a6-6e02-497b-bc18-f67f2714bae5 78"/>
          <p:cNvSpPr/>
          <p:nvPr/>
        </p:nvSpPr>
        <p:spPr>
          <a:xfrm>
            <a:off x="6477000" y="3609975"/>
            <a:ext cx="476250" cy="219075"/>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Open Sans"/>
              </a:rPr>
              <a:t>78</a:t>
            </a:r>
          </a:p>
        </p:txBody>
      </p:sp>
      <p:sp>
        <p:nvSpPr>
          <p:cNvPr id="14" name="25" descr="679c1cd1-e02a-4f7e-9a99-5b3c0198ff2c 25"/>
          <p:cNvSpPr/>
          <p:nvPr/>
        </p:nvSpPr>
        <p:spPr>
          <a:xfrm>
            <a:off x="5595938" y="4110038"/>
            <a:ext cx="476250" cy="219075"/>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Open Sans"/>
              </a:rPr>
              <a:t>25</a:t>
            </a:r>
          </a:p>
        </p:txBody>
      </p:sp>
      <p:sp>
        <p:nvSpPr>
          <p:cNvPr id="15" name="18" descr="6bea7c64-e342-4d10-86a2-ae8aedc764ac 18"/>
          <p:cNvSpPr/>
          <p:nvPr/>
        </p:nvSpPr>
        <p:spPr>
          <a:xfrm>
            <a:off x="5572125" y="4576887"/>
            <a:ext cx="476250" cy="219075"/>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Open Sans"/>
              </a:rPr>
              <a:t>18</a:t>
            </a:r>
          </a:p>
        </p:txBody>
      </p:sp>
      <p:sp>
        <p:nvSpPr>
          <p:cNvPr id="16" name="26" descr="35706057-b12b-4e5e-828a-ca7330fc06d6 26"/>
          <p:cNvSpPr/>
          <p:nvPr/>
        </p:nvSpPr>
        <p:spPr>
          <a:xfrm>
            <a:off x="5429250" y="5091362"/>
            <a:ext cx="476250" cy="219075"/>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Open Sans"/>
              </a:rPr>
              <a:t>26</a:t>
            </a:r>
          </a:p>
        </p:txBody>
      </p:sp>
      <p:sp>
        <p:nvSpPr>
          <p:cNvPr id="17" name="13" descr="6f6a69c1-4a30-4837-b9f3-3f454d3cc8ed 13"/>
          <p:cNvSpPr/>
          <p:nvPr/>
        </p:nvSpPr>
        <p:spPr>
          <a:xfrm>
            <a:off x="5334000" y="5558212"/>
            <a:ext cx="476250" cy="219075"/>
          </a:xfrm>
          <a:prstGeom prst="rect">
            <a:avLst/>
          </a:prstGeom>
          <a:noFill/>
        </p:spPr>
        <p:txBody>
          <a:bodyPr lIns="0" tIns="15240" rIns="0" bIns="0" anchor="t">
            <a:spAutoFit/>
          </a:bodyPr>
          <a:lstStyle/>
          <a:p>
            <a:pPr marL="0" lvl="0" indent="0" algn="l">
              <a:lnSpc>
                <a:spcPct val="114583"/>
              </a:lnSpc>
              <a:buNone/>
            </a:pPr>
            <a:r>
              <a:rPr sz="1200" b="0" i="0" u="none" strike="noStrike" dirty="0">
                <a:solidFill>
                  <a:srgbClr val="000000"/>
                </a:solidFill>
                <a:latin typeface="Open Sans"/>
              </a:rPr>
              <a:t>13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Transportation &amp; Sustainability">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Transportation &amp; ..." descr="d3cece09-c72c-4219-8016-6fd36f052cc5 Transportation &amp; ..."/>
          <p:cNvSpPr>
            <a:spLocks noGrp="1"/>
          </p:cNvSpPr>
          <p:nvPr>
            <p:ph type="title"/>
          </p:nvPr>
        </p:nvSpPr>
        <p:spPr>
          <a:xfrm>
            <a:off x="410908" y="2190750"/>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1C283B"/>
                </a:solidFill>
                <a:latin typeface="Open Sans"/>
              </a:rPr>
              <a:t>Transportation &amp; Sustainability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Modes used">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Modes used" descr="e6d053b2-c5e8-416e-9036-5423a2498639 Modes used"/>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Modes used</a:t>
            </a:r>
          </a:p>
        </p:txBody>
      </p:sp>
      <p:pic>
        <p:nvPicPr>
          <p:cNvPr id="9" name="viz.36" descr="e6bc326f-e7a3-42d2-b635-a16072744912 viz.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3000" y="1989187"/>
            <a:ext cx="10429875" cy="4387850"/>
          </a:xfrm>
          <a:prstGeom prst="rect">
            <a:avLst/>
          </a:prstGeom>
        </p:spPr>
      </p:pic>
      <p:sp>
        <p:nvSpPr>
          <p:cNvPr id="10" name="The majority of r..." descr="a85c79cc-cde4-411e-97ee-3c01f7c386c3 The majority of r..."/>
          <p:cNvSpPr/>
          <p:nvPr/>
        </p:nvSpPr>
        <p:spPr>
          <a:xfrm>
            <a:off x="410909" y="1133475"/>
            <a:ext cx="11382375" cy="60960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The majority of respondents use a combination of walking and driving a personal vehicle to get around Renton. When asked to select a single mode of transportation they would like to see improved the most, there is equal desire for improvements to sidewalks and roads.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Modes Used by Planning Zone">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Modes Used by Pla..." descr="5d63020e-5fb4-43e9-b029-74d76705b1ec Modes Used by Pla..."/>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Modes Used by Planning Zone</a:t>
            </a:r>
          </a:p>
        </p:txBody>
      </p:sp>
      <p:sp>
        <p:nvSpPr>
          <p:cNvPr id="9" name="The majority of r..." descr="8f1defd3-05e3-46ac-a176-7e850bac3902 The majority of r..."/>
          <p:cNvSpPr/>
          <p:nvPr/>
        </p:nvSpPr>
        <p:spPr>
          <a:xfrm>
            <a:off x="410909" y="1133475"/>
            <a:ext cx="11382375" cy="85725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The majority of respondents use a combination of walking and driving a personal vehicle to get around Renton. Public transit is most commonly used by residents in West Hill.</a:t>
            </a:r>
          </a:p>
          <a:p>
            <a:pPr marL="0" lvl="0" indent="0" algn="l">
              <a:lnSpc>
                <a:spcPct val="114583"/>
              </a:lnSpc>
              <a:buNone/>
            </a:pPr>
            <a:r>
              <a:rPr sz="1400" b="0" i="0" u="none" strike="noStrike" dirty="0">
                <a:solidFill>
                  <a:srgbClr val="000000"/>
                </a:solidFill>
                <a:latin typeface="Open Sans"/>
              </a:rPr>
              <a:t>Valley (n=2) and Fairwood (n=7) are not shown in the chart below due to the small sample sizes.</a:t>
            </a:r>
          </a:p>
        </p:txBody>
      </p:sp>
      <p:pic>
        <p:nvPicPr>
          <p:cNvPr id="10" name="viz.16" descr="1672b60e-8bca-4b69-9163-52d88335b8a9 viz.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375" y="1999237"/>
            <a:ext cx="13049250" cy="4387850"/>
          </a:xfrm>
          <a:prstGeom prst="rect">
            <a:avLst/>
          </a:prstGeom>
        </p:spPr>
      </p:pic>
      <p:pic>
        <p:nvPicPr>
          <p:cNvPr id="11" name="my_vector.3" descr="099636fe-e781-4e8f-8da0-90d25b57d215 my_vector.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8" y="6010275"/>
            <a:ext cx="12201525" cy="3238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Transportation Improvements by Planning Zone">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Transportation Im..." descr="6c31f526-6f97-4243-90eb-fede3c233690 Transportation Im..."/>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Transportation Improvements by Planning Zone</a:t>
            </a:r>
          </a:p>
        </p:txBody>
      </p:sp>
      <p:sp>
        <p:nvSpPr>
          <p:cNvPr id="9" name="Improvements to s..." descr="2a0b5b61-ca5f-46f3-9cd4-39dae8744b3d Improvements to s..."/>
          <p:cNvSpPr/>
          <p:nvPr/>
        </p:nvSpPr>
        <p:spPr>
          <a:xfrm>
            <a:off x="410909" y="1133475"/>
            <a:ext cx="11382375" cy="85725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Improvements to sidewalks are the most requested transportation improvement across five of the eight planning zones. The notable exception is Kennydale, where nearly two-thirds of residents want to see improvements to streets.</a:t>
            </a:r>
          </a:p>
          <a:p>
            <a:pPr marL="0" lvl="0" indent="0" algn="l">
              <a:lnSpc>
                <a:spcPct val="114583"/>
              </a:lnSpc>
              <a:buNone/>
            </a:pPr>
            <a:r>
              <a:rPr sz="1400" b="0" i="0" u="none" strike="noStrike" dirty="0">
                <a:solidFill>
                  <a:srgbClr val="000000"/>
                </a:solidFill>
                <a:latin typeface="Open Sans"/>
              </a:rPr>
              <a:t>Valley (n=2) and Fairwood (n=7) are not shown in the chart below due to the small sample sizes.</a:t>
            </a:r>
          </a:p>
        </p:txBody>
      </p:sp>
      <p:pic>
        <p:nvPicPr>
          <p:cNvPr id="10" name="viz.16" descr="84879187-707a-43db-a820-9d4601fc6767 viz.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375" y="1999237"/>
            <a:ext cx="13049250" cy="4387850"/>
          </a:xfrm>
          <a:prstGeom prst="rect">
            <a:avLst/>
          </a:prstGeom>
        </p:spPr>
      </p:pic>
      <p:pic>
        <p:nvPicPr>
          <p:cNvPr id="11" name="my_vector.4" descr="115a093a-17e6-46f9-b8ce-6cbe5d3e1d7b my_vector.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8" y="6010275"/>
            <a:ext cx="12201525" cy="3238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Traffic Safety Initiatives">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Traffic Safety In..." descr="8f6ab7c8-9854-423b-a9cf-65d95d47f253 Traffic Safety In..."/>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Traffic Safety Initiatives</a:t>
            </a:r>
          </a:p>
        </p:txBody>
      </p:sp>
      <p:sp>
        <p:nvSpPr>
          <p:cNvPr id="9" name="What is this vari..." descr="decd8a2f-2e7b-48c0-a11f-742997029339 What is this vari..."/>
          <p:cNvSpPr/>
          <p:nvPr/>
        </p:nvSpPr>
        <p:spPr>
          <a:xfrm>
            <a:off x="10715625" y="8331175"/>
            <a:ext cx="48577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F24F1E"/>
                </a:solidFill>
                <a:latin typeface="Open Sans"/>
              </a:rPr>
              <a:t>What is this variable? Are these utility score?  </a:t>
            </a:r>
          </a:p>
        </p:txBody>
      </p:sp>
      <p:pic>
        <p:nvPicPr>
          <p:cNvPr id="10" name="chart.2" descr="e179b98f-4910-4c67-87f8-2a4013f2ee8c chart.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4875" y="1858067"/>
            <a:ext cx="9001125" cy="4511675"/>
          </a:xfrm>
          <a:prstGeom prst="rect">
            <a:avLst/>
          </a:prstGeom>
        </p:spPr>
      </p:pic>
      <p:sp>
        <p:nvSpPr>
          <p:cNvPr id="11" name="Select all that a..." descr="cf190eac-0e56-4a0a-b153-80870ec689ac Select all that a..."/>
          <p:cNvSpPr/>
          <p:nvPr/>
        </p:nvSpPr>
        <p:spPr>
          <a:xfrm>
            <a:off x="5095875" y="1428750"/>
            <a:ext cx="9648825" cy="42862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Open Sans"/>
              </a:rPr>
              <a:t>Select all that are important to you. Select the most important. Select the least important. </a:t>
            </a:r>
          </a:p>
          <a:p>
            <a:pPr marL="762000" lvl="0" indent="0" algn="l">
              <a:lnSpc>
                <a:spcPct val="114583"/>
              </a:lnSpc>
              <a:buNone/>
            </a:pPr>
            <a:r>
              <a:rPr sz="1200" b="0" i="1" u="none" strike="noStrike" dirty="0">
                <a:solidFill>
                  <a:srgbClr val="000000"/>
                </a:solidFill>
                <a:latin typeface="Open Sans"/>
              </a:rPr>
              <a:t>[Chart show importance scores, which are derived from these three questions]</a:t>
            </a:r>
          </a:p>
        </p:txBody>
      </p:sp>
      <p:sp>
        <p:nvSpPr>
          <p:cNvPr id="12" name="There is not much..." descr="b8c2dc15-d9df-4a85-a416-75790fc4ca33 There is not much..."/>
          <p:cNvSpPr/>
          <p:nvPr/>
        </p:nvSpPr>
        <p:spPr>
          <a:xfrm>
            <a:off x="571500" y="1295400"/>
            <a:ext cx="4238625" cy="501015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There is not much differentiation when it comes to the relative importance of traffic safety measures.</a:t>
            </a:r>
          </a:p>
          <a:p>
            <a:pPr marL="457200" lvl="0" indent="-133350" algn="l">
              <a:lnSpc>
                <a:spcPct val="114583"/>
              </a:lnSpc>
              <a:buChar char="•"/>
            </a:pPr>
            <a:r>
              <a:rPr sz="1400" b="0" i="0" u="none" strike="noStrike" dirty="0">
                <a:solidFill>
                  <a:srgbClr val="000000"/>
                </a:solidFill>
                <a:latin typeface="Open Sans"/>
              </a:rPr>
              <a:t>Sidewalks are the most important</a:t>
            </a:r>
          </a:p>
          <a:p>
            <a:pPr marL="457200" lvl="0" indent="-133350" algn="l">
              <a:lnSpc>
                <a:spcPct val="114583"/>
              </a:lnSpc>
              <a:buChar char="•"/>
            </a:pPr>
            <a:r>
              <a:rPr sz="1400" b="0" i="0" u="none" strike="noStrike" dirty="0">
                <a:solidFill>
                  <a:srgbClr val="000000"/>
                </a:solidFill>
                <a:latin typeface="Open Sans"/>
              </a:rPr>
              <a:t>Road markings, roundabouts and crosswalks are all similarly important</a:t>
            </a:r>
          </a:p>
          <a:p>
            <a:pPr marL="457200" lvl="0" indent="-133350" algn="l">
              <a:lnSpc>
                <a:spcPct val="114583"/>
              </a:lnSpc>
              <a:buChar char="•"/>
            </a:pPr>
            <a:r>
              <a:rPr sz="1400" b="0" i="0" u="none" strike="noStrike" dirty="0">
                <a:solidFill>
                  <a:srgbClr val="000000"/>
                </a:solidFill>
                <a:latin typeface="Open Sans"/>
              </a:rPr>
              <a:t>Speedhumps and bicycle lanes are less important</a:t>
            </a:r>
          </a:p>
          <a:p>
            <a:pPr marL="0" lvl="0" indent="0" algn="l">
              <a:lnSpc>
                <a:spcPct val="114583"/>
              </a:lnSpc>
              <a:buNone/>
            </a:pPr>
            <a:r>
              <a:rPr sz="1400" b="0" i="0" u="none" strike="noStrike" dirty="0">
                <a:solidFill>
                  <a:srgbClr val="000000"/>
                </a:solidFill>
                <a:latin typeface="Open Sans"/>
              </a:rPr>
              <a:t>﻿</a:t>
            </a:r>
          </a:p>
          <a:p>
            <a:pPr marL="0" lvl="0" indent="0" algn="l">
              <a:lnSpc>
                <a:spcPct val="114583"/>
              </a:lnSpc>
              <a:buNone/>
            </a:pPr>
            <a:r>
              <a:rPr sz="1400" b="1" i="0" u="none" strike="noStrike" dirty="0">
                <a:solidFill>
                  <a:srgbClr val="000000"/>
                </a:solidFill>
                <a:latin typeface="Open Sans"/>
              </a:rPr>
              <a:t>How to interpret importance scores: </a:t>
            </a:r>
          </a:p>
          <a:p>
            <a:pPr marL="0" lvl="0" indent="0" algn="l">
              <a:lnSpc>
                <a:spcPct val="114583"/>
              </a:lnSpc>
              <a:buNone/>
            </a:pPr>
            <a:r>
              <a:rPr sz="1400" b="0" i="0" u="none" strike="noStrike" dirty="0">
                <a:solidFill>
                  <a:srgbClr val="000000"/>
                </a:solidFill>
                <a:latin typeface="Open Sans"/>
              </a:rPr>
              <a:t> An “importance score” is calculated for each budget item and together all the scores add up to 100. This metric shows how much more important any one budget item is from another, in the opinions of respondents. </a:t>
            </a:r>
          </a:p>
          <a:p>
            <a:pPr marL="0" lvl="0" indent="0" algn="l">
              <a:lnSpc>
                <a:spcPct val="114583"/>
              </a:lnSpc>
              <a:buNone/>
            </a:pPr>
            <a:r>
              <a:rPr sz="1400" b="0" i="0" u="none" strike="noStrike" dirty="0">
                <a:solidFill>
                  <a:srgbClr val="000000"/>
                </a:solidFill>
                <a:latin typeface="Open Sans"/>
              </a:rPr>
              <a:t>﻿</a:t>
            </a:r>
          </a:p>
          <a:p>
            <a:pPr marL="0" lvl="0" indent="0" algn="l">
              <a:lnSpc>
                <a:spcPct val="114583"/>
              </a:lnSpc>
              <a:buNone/>
            </a:pPr>
            <a:r>
              <a:rPr sz="1400" b="0" i="0" u="none" strike="noStrike" dirty="0">
                <a:solidFill>
                  <a:srgbClr val="000000"/>
                </a:solidFill>
                <a:latin typeface="Open Sans"/>
              </a:rPr>
              <a:t>For information on how this question set was analyzed, see the Introduction of the Budget Priorities section.</a:t>
            </a:r>
          </a:p>
          <a:p>
            <a:pPr marL="0" lvl="0" indent="0" algn="l">
              <a:lnSpc>
                <a:spcPct val="114583"/>
              </a:lnSpc>
              <a:buNone/>
            </a:pPr>
            <a:r>
              <a:rPr sz="1400" b="0" i="0" u="none" strike="noStrike" dirty="0">
                <a:solidFill>
                  <a:srgbClr val="000000"/>
                </a:solidFill>
                <a:latin typeface="Open Sans"/>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ustainability Initiatives">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Sustainability In..." descr="e74eabc6-7377-48a5-bc1f-a12fadfaa72e Sustainability In..."/>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Sustainability Initiatives</a:t>
            </a:r>
          </a:p>
        </p:txBody>
      </p:sp>
      <p:pic>
        <p:nvPicPr>
          <p:cNvPr id="9" name="viz.8" descr="e84a382f-f42f-4854-926f-3741c0edfc10 viz.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8647" y="3039000"/>
            <a:ext cx="9477375" cy="2892425"/>
          </a:xfrm>
          <a:prstGeom prst="rect">
            <a:avLst/>
          </a:prstGeom>
        </p:spPr>
      </p:pic>
      <p:sp>
        <p:nvSpPr>
          <p:cNvPr id="10" name="Which of the foll..." descr="6204c44c-cba3-48e8-9c92-d60bd8a7f271 Which of the foll..."/>
          <p:cNvSpPr/>
          <p:nvPr/>
        </p:nvSpPr>
        <p:spPr>
          <a:xfrm>
            <a:off x="3048000" y="2673349"/>
            <a:ext cx="7143750" cy="219075"/>
          </a:xfrm>
          <a:prstGeom prst="rect">
            <a:avLst/>
          </a:prstGeom>
          <a:noFill/>
        </p:spPr>
        <p:txBody>
          <a:bodyPr lIns="0" tIns="15240" rIns="0" bIns="0" anchor="t">
            <a:spAutoFit/>
          </a:bodyPr>
          <a:lstStyle/>
          <a:p>
            <a:pPr marL="0" lvl="0" indent="0" algn="l">
              <a:lnSpc>
                <a:spcPct val="114583"/>
              </a:lnSpc>
              <a:buNone/>
            </a:pPr>
            <a:r>
              <a:rPr sz="1200" b="1" i="0" u="none" strike="noStrike" dirty="0">
                <a:solidFill>
                  <a:srgbClr val="000000"/>
                </a:solidFill>
                <a:latin typeface="Calibri"/>
              </a:rPr>
              <a:t>Which of the following sustainability initiatives do you feel should be prioritized?</a:t>
            </a:r>
          </a:p>
        </p:txBody>
      </p:sp>
      <p:sp>
        <p:nvSpPr>
          <p:cNvPr id="11" name="38% of respondent..." descr="30ff119e-0fab-4bc8-ac14-cc3ec2398447 38% of respondent..."/>
          <p:cNvSpPr/>
          <p:nvPr/>
        </p:nvSpPr>
        <p:spPr>
          <a:xfrm>
            <a:off x="409575" y="1133475"/>
            <a:ext cx="11382375" cy="609600"/>
          </a:xfrm>
          <a:prstGeom prst="rect">
            <a:avLst/>
          </a:prstGeom>
          <a:solidFill>
            <a:srgbClr val="FFFFFF">
              <a:alpha val="0"/>
            </a:srgbClr>
          </a:solidFill>
          <a:ln w="19050">
            <a:solidFill>
              <a:srgbClr val="000000"/>
            </a:solidFill>
            <a:prstDash val="solid"/>
          </a:ln>
        </p:spPr>
        <p:txBody>
          <a:bodyPr lIns="57150" tIns="57150" rIns="57150" bIns="57150" anchor="t">
            <a:spAutoFit/>
          </a:bodyPr>
          <a:lstStyle/>
          <a:p>
            <a:pPr marL="0" lvl="0" indent="0" algn="l">
              <a:lnSpc>
                <a:spcPct val="114583"/>
              </a:lnSpc>
              <a:buNone/>
            </a:pPr>
            <a:r>
              <a:rPr sz="1400" b="0" i="0" u="none" strike="noStrike" dirty="0">
                <a:solidFill>
                  <a:srgbClr val="000000"/>
                </a:solidFill>
                <a:latin typeface="Open Sans"/>
              </a:rPr>
              <a:t>38% of respondents want the City to prioritize waste diversion from landfills, while water conservation is a priority for 26%, and greenhouse gas reduction for 24%. Only 12% believe that installing more EV charging stations should be a priority.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Results">
    <p:spTree>
      <p:nvGrpSpPr>
        <p:cNvPr id="1" name=""/>
        <p:cNvGrpSpPr/>
        <p:nvPr/>
      </p:nvGrpSpPr>
      <p:grpSpPr>
        <a:xfrm>
          <a:off x="0" y="0"/>
          <a:ext cx="0" cy="0"/>
          <a:chOff x="0" y="0"/>
          <a:chExt cx="0" cy="0"/>
        </a:xfrm>
      </p:grpSpPr>
      <p:sp>
        <p:nvSpPr>
          <p:cNvPr id="2" name="Shape" descr="c79f6693-55be-46f7-bdf8-3f8ac5640fff Shape"/>
          <p:cNvSpPr/>
          <p:nvPr/>
        </p:nvSpPr>
        <p:spPr>
          <a:xfrm>
            <a:off x="0" y="0"/>
            <a:ext cx="12201525" cy="904875"/>
          </a:xfrm>
          <a:prstGeom prst="rect">
            <a:avLst/>
          </a:prstGeom>
          <a:solidFill>
            <a:srgbClr val="1A3C7E"/>
          </a:solidFill>
          <a:ln w="19050">
            <a:solidFill>
              <a:srgbClr val="FFFFFF">
                <a:alpha val="0"/>
              </a:srgbClr>
            </a:solidFill>
            <a:prstDash val="solid"/>
          </a:ln>
        </p:spPr>
        <p:txBody>
          <a:bodyPr/>
          <a:lstStyle/>
          <a:p>
            <a:endParaRPr lang="en-US"/>
          </a:p>
        </p:txBody>
      </p:sp>
      <p:sp>
        <p:nvSpPr>
          <p:cNvPr id="3" name="Shape" descr="4fa50af1-82cb-47f9-b2e3-db7efec4ac1d Shape"/>
          <p:cNvSpPr/>
          <p:nvPr/>
        </p:nvSpPr>
        <p:spPr>
          <a:xfrm>
            <a:off x="0" y="6315075"/>
            <a:ext cx="12204000" cy="523875"/>
          </a:xfrm>
          <a:prstGeom prst="rect">
            <a:avLst/>
          </a:prstGeom>
          <a:solidFill>
            <a:srgbClr val="1A3C7E"/>
          </a:solidFill>
          <a:ln w="19050">
            <a:solidFill>
              <a:srgbClr val="FFFFFF">
                <a:alpha val="0"/>
              </a:srgbClr>
            </a:solidFill>
            <a:prstDash val="solid"/>
          </a:ln>
        </p:spPr>
        <p:txBody>
          <a:bodyPr/>
          <a:lstStyle/>
          <a:p>
            <a:endParaRPr lang="en-US"/>
          </a:p>
        </p:txBody>
      </p:sp>
      <p:pic>
        <p:nvPicPr>
          <p:cNvPr id="4" name="Renton SEAL_Color_no bg" descr="86751797-859e-4191-946e-ba55d72bf168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5" name="City of Renton - ..." descr="dca3eb7f-6357-4220-b951-4d70ea6d0e7b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6fd3b70-ce92-4394-b4c1-be3f561835da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d0febe4d-e5b5-4553-a763-8275000c63d5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125"/>
            <a:ext cx="904875" cy="552770"/>
          </a:xfrm>
          <a:prstGeom prst="rect">
            <a:avLst/>
          </a:prstGeom>
        </p:spPr>
      </p:pic>
      <p:sp>
        <p:nvSpPr>
          <p:cNvPr id="8" name="Results" descr="8bfc8403-dfb1-444e-9317-006a4c9ded76 Results"/>
          <p:cNvSpPr>
            <a:spLocks noGrp="1"/>
          </p:cNvSpPr>
          <p:nvPr>
            <p:ph type="title"/>
          </p:nvPr>
        </p:nvSpPr>
        <p:spPr>
          <a:xfrm>
            <a:off x="410909" y="162857"/>
            <a:ext cx="11382375" cy="742950"/>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Results</a:t>
            </a:r>
          </a:p>
        </p:txBody>
      </p:sp>
      <p:pic>
        <p:nvPicPr>
          <p:cNvPr id="9" name="chart.8" descr="cbe75a17-1bd5-4264-bee2-bc3834cb8de7 chart.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325" y="2486025"/>
            <a:ext cx="6286500" cy="2524125"/>
          </a:xfrm>
          <a:prstGeom prst="rect">
            <a:avLst/>
          </a:prstGeom>
        </p:spPr>
      </p:pic>
      <p:pic>
        <p:nvPicPr>
          <p:cNvPr id="10" name="7d9e882f-dfa1-4010-8967-049e8a6b5697" descr="d91f1723-7ceb-48e4-a8a1-4a21e92d2382 7d9e882f-dfa1-4010-8967-049e8a6b569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14750" y="5667375"/>
            <a:ext cx="4084674" cy="499915"/>
          </a:xfrm>
          <a:prstGeom prst="rect">
            <a:avLst/>
          </a:prstGeom>
        </p:spPr>
      </p:pic>
      <p:sp>
        <p:nvSpPr>
          <p:cNvPr id="11" name="A 'converted resp..." descr="5f3ad0e3-ded8-43e3-9fbe-77d4ebaa1224 A 'converted resp..."/>
          <p:cNvSpPr/>
          <p:nvPr/>
        </p:nvSpPr>
        <p:spPr>
          <a:xfrm>
            <a:off x="19050" y="6010275"/>
            <a:ext cx="12182475" cy="361950"/>
          </a:xfrm>
          <a:prstGeom prst="rect">
            <a:avLst/>
          </a:prstGeom>
          <a:noFill/>
        </p:spPr>
        <p:txBody>
          <a:bodyPr lIns="0" tIns="15240" rIns="0" bIns="0" anchor="t">
            <a:spAutoFit/>
          </a:bodyPr>
          <a:lstStyle/>
          <a:p>
            <a:pPr marL="0" lvl="0" indent="0" algn="l">
              <a:lnSpc>
                <a:spcPct val="114583"/>
              </a:lnSpc>
              <a:buNone/>
            </a:pPr>
            <a:r>
              <a:rPr sz="900" b="0" i="1" u="none" strike="noStrike" dirty="0">
                <a:solidFill>
                  <a:srgbClr val="000000"/>
                </a:solidFill>
                <a:latin typeface="Open Sans"/>
              </a:rPr>
              <a:t>A 'converted respondent' is an individual who received a call from an interviewer and did not want to take the survey over the phone. However, they agreed to confirm their contact information and received an SMS or an email containing a unique link allowing them to participate online.</a:t>
            </a:r>
          </a:p>
        </p:txBody>
      </p:sp>
      <p:pic>
        <p:nvPicPr>
          <p:cNvPr id="12" name="viz.3" descr="0a8b991f-84b6-4068-ac62-8d510fe55829 viz.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99424" y="2619375"/>
            <a:ext cx="3476625" cy="2571750"/>
          </a:xfrm>
          <a:prstGeom prst="rect">
            <a:avLst/>
          </a:prstGeom>
        </p:spPr>
      </p:pic>
      <p:pic>
        <p:nvPicPr>
          <p:cNvPr id="13" name="ME" descr="6e403a1c-874e-470b-a362-29bdfb8f6cac M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9313" y="1069129"/>
            <a:ext cx="11543971" cy="15497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Demographics and Weighting">
    <p:spTree>
      <p:nvGrpSpPr>
        <p:cNvPr id="1" name=""/>
        <p:cNvGrpSpPr/>
        <p:nvPr/>
      </p:nvGrpSpPr>
      <p:grpSpPr>
        <a:xfrm>
          <a:off x="0" y="0"/>
          <a:ext cx="0" cy="0"/>
          <a:chOff x="0" y="0"/>
          <a:chExt cx="0" cy="0"/>
        </a:xfrm>
      </p:grpSpPr>
      <p:sp>
        <p:nvSpPr>
          <p:cNvPr id="2" name="Shape" descr="c79f6693-55be-46f7-bdf8-3f8ac5640fff Shape"/>
          <p:cNvSpPr/>
          <p:nvPr/>
        </p:nvSpPr>
        <p:spPr>
          <a:xfrm>
            <a:off x="0" y="0"/>
            <a:ext cx="12201525" cy="904875"/>
          </a:xfrm>
          <a:prstGeom prst="rect">
            <a:avLst/>
          </a:prstGeom>
          <a:solidFill>
            <a:srgbClr val="1A3C7E"/>
          </a:solidFill>
          <a:ln w="19050">
            <a:solidFill>
              <a:srgbClr val="FFFFFF">
                <a:alpha val="0"/>
              </a:srgbClr>
            </a:solidFill>
            <a:prstDash val="solid"/>
          </a:ln>
        </p:spPr>
        <p:txBody>
          <a:bodyPr/>
          <a:lstStyle/>
          <a:p>
            <a:endParaRPr lang="en-US"/>
          </a:p>
        </p:txBody>
      </p:sp>
      <p:sp>
        <p:nvSpPr>
          <p:cNvPr id="3" name="Shape" descr="4fa50af1-82cb-47f9-b2e3-db7efec4ac1d Shape"/>
          <p:cNvSpPr/>
          <p:nvPr/>
        </p:nvSpPr>
        <p:spPr>
          <a:xfrm>
            <a:off x="0" y="6315075"/>
            <a:ext cx="12204000" cy="523875"/>
          </a:xfrm>
          <a:prstGeom prst="rect">
            <a:avLst/>
          </a:prstGeom>
          <a:solidFill>
            <a:srgbClr val="1A3C7E"/>
          </a:solidFill>
          <a:ln w="19050">
            <a:solidFill>
              <a:srgbClr val="FFFFFF">
                <a:alpha val="0"/>
              </a:srgbClr>
            </a:solidFill>
            <a:prstDash val="solid"/>
          </a:ln>
        </p:spPr>
        <p:txBody>
          <a:bodyPr/>
          <a:lstStyle/>
          <a:p>
            <a:endParaRPr lang="en-US"/>
          </a:p>
        </p:txBody>
      </p:sp>
      <p:pic>
        <p:nvPicPr>
          <p:cNvPr id="4" name="Renton SEAL_Color_no bg" descr="86751797-859e-4191-946e-ba55d72bf168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5" name="City of Renton - ..." descr="dca3eb7f-6357-4220-b951-4d70ea6d0e7b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6fd3b70-ce92-4394-b4c1-be3f561835da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d0febe4d-e5b5-4553-a763-8275000c63d5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125"/>
            <a:ext cx="904875" cy="552770"/>
          </a:xfrm>
          <a:prstGeom prst="rect">
            <a:avLst/>
          </a:prstGeom>
        </p:spPr>
      </p:pic>
      <p:sp>
        <p:nvSpPr>
          <p:cNvPr id="8" name="Demographics and ..." descr="ddbb8d47-164a-4a28-ada3-80154a73f5fb Demographics and ..."/>
          <p:cNvSpPr>
            <a:spLocks noGrp="1"/>
          </p:cNvSpPr>
          <p:nvPr>
            <p:ph type="title"/>
          </p:nvPr>
        </p:nvSpPr>
        <p:spPr>
          <a:xfrm>
            <a:off x="410909" y="162857"/>
            <a:ext cx="11382375" cy="742950"/>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 Demographics and Weighting</a:t>
            </a:r>
          </a:p>
        </p:txBody>
      </p:sp>
      <p:sp>
        <p:nvSpPr>
          <p:cNvPr id="9" name="Race from Decenni..." descr="31e400dc-66a4-453b-b84f-6c50b3ca2417 Race from Decenni..."/>
          <p:cNvSpPr/>
          <p:nvPr/>
        </p:nvSpPr>
        <p:spPr>
          <a:xfrm>
            <a:off x="5715000" y="5410200"/>
            <a:ext cx="3467100" cy="571500"/>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000000"/>
                </a:solidFill>
                <a:latin typeface="Open Sans"/>
              </a:rPr>
              <a:t>Race from Decennial Census Table P1</a:t>
            </a:r>
          </a:p>
          <a:p>
            <a:pPr marL="0" lvl="0" indent="0" algn="l">
              <a:lnSpc>
                <a:spcPct val="114583"/>
              </a:lnSpc>
              <a:buNone/>
            </a:pPr>
            <a:r>
              <a:rPr sz="800" b="0" i="0" u="none" strike="noStrike" dirty="0">
                <a:solidFill>
                  <a:srgbClr val="000000"/>
                </a:solidFill>
                <a:latin typeface="Open Sans"/>
              </a:rPr>
              <a:t>Income from 2021: ACS 1-Year Estimates Subject Table S1901</a:t>
            </a:r>
          </a:p>
          <a:p>
            <a:pPr marL="0" lvl="0" indent="0" algn="l">
              <a:lnSpc>
                <a:spcPct val="114583"/>
              </a:lnSpc>
              <a:buNone/>
            </a:pPr>
            <a:r>
              <a:rPr sz="800" b="0" i="0" u="none" strike="noStrike" dirty="0">
                <a:solidFill>
                  <a:srgbClr val="000000"/>
                </a:solidFill>
                <a:latin typeface="Open Sans"/>
              </a:rPr>
              <a:t>Age within gender from 2021: ACS 1-Year Estimates Subject Tables S0101</a:t>
            </a:r>
          </a:p>
          <a:p>
            <a:pPr marL="0" lvl="0" indent="0" algn="l">
              <a:lnSpc>
                <a:spcPct val="114583"/>
              </a:lnSpc>
              <a:buNone/>
            </a:pPr>
            <a:r>
              <a:rPr sz="800" b="0" i="0" u="none" strike="noStrike" dirty="0">
                <a:solidFill>
                  <a:srgbClr val="000000"/>
                </a:solidFill>
                <a:latin typeface="Open Sans"/>
              </a:rPr>
              <a:t>﻿</a:t>
            </a:r>
          </a:p>
        </p:txBody>
      </p:sp>
      <p:sp>
        <p:nvSpPr>
          <p:cNvPr id="10" name="UNWEIGHTED" descr="bfaee24d-a7f7-4592-a92e-b917784f626b UNWEIGHTED"/>
          <p:cNvSpPr/>
          <p:nvPr/>
        </p:nvSpPr>
        <p:spPr>
          <a:xfrm>
            <a:off x="809625" y="11525250"/>
            <a:ext cx="1876425"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000000"/>
                </a:solidFill>
                <a:latin typeface="Open Sans"/>
              </a:rPr>
              <a:t>UNWEIGHTED</a:t>
            </a:r>
          </a:p>
        </p:txBody>
      </p:sp>
      <p:sp>
        <p:nvSpPr>
          <p:cNvPr id="11" name="wEIGHTED" descr="49202e12-ffea-4032-b85e-147f01e39fce wEIGHTED"/>
          <p:cNvSpPr/>
          <p:nvPr/>
        </p:nvSpPr>
        <p:spPr>
          <a:xfrm>
            <a:off x="5210175" y="11525250"/>
            <a:ext cx="1876425"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000000"/>
                </a:solidFill>
                <a:latin typeface="Open Sans"/>
              </a:rPr>
              <a:t>wEIGHTED</a:t>
            </a:r>
          </a:p>
        </p:txBody>
      </p:sp>
      <p:sp>
        <p:nvSpPr>
          <p:cNvPr id="12" name="Population" descr="cb3555d4-8140-4cc1-955b-3e2a5cfbb47e Population"/>
          <p:cNvSpPr/>
          <p:nvPr/>
        </p:nvSpPr>
        <p:spPr>
          <a:xfrm>
            <a:off x="9525000" y="11525250"/>
            <a:ext cx="1876425"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000000"/>
                </a:solidFill>
                <a:latin typeface="Open Sans"/>
              </a:rPr>
              <a:t>Population</a:t>
            </a:r>
          </a:p>
        </p:txBody>
      </p:sp>
      <p:pic>
        <p:nvPicPr>
          <p:cNvPr id="13" name="x" descr="605d2ae4-c506-4a24-8f05-75abb5e6e0fa x"/>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3857" y="1410023"/>
            <a:ext cx="6268593" cy="3998054"/>
          </a:xfrm>
          <a:prstGeom prst="rect">
            <a:avLst/>
          </a:prstGeom>
        </p:spPr>
      </p:pic>
      <p:sp>
        <p:nvSpPr>
          <p:cNvPr id="14" name="Shape" descr="fd4a845b-9edb-4dda-8ea0-98af8c176ecb Shape"/>
          <p:cNvSpPr/>
          <p:nvPr/>
        </p:nvSpPr>
        <p:spPr>
          <a:xfrm flipH="1" flipV="1">
            <a:off x="4762500" y="2676525"/>
            <a:ext cx="7219950" cy="0"/>
          </a:xfrm>
          <a:prstGeom prst="straightConnector1">
            <a:avLst/>
          </a:prstGeom>
          <a:solidFill>
            <a:srgbClr val="000000"/>
          </a:solidFill>
          <a:ln w="19050">
            <a:solidFill>
              <a:srgbClr val="000000"/>
            </a:solidFill>
            <a:prstDash val="solid"/>
          </a:ln>
        </p:spPr>
        <p:txBody>
          <a:bodyPr/>
          <a:lstStyle/>
          <a:p>
            <a:endParaRPr lang="en-US"/>
          </a:p>
        </p:txBody>
      </p:sp>
      <p:sp>
        <p:nvSpPr>
          <p:cNvPr id="15" name="Shape" descr="633bd302-29d7-4836-baae-1f94c78d1b3b Shape"/>
          <p:cNvSpPr/>
          <p:nvPr/>
        </p:nvSpPr>
        <p:spPr>
          <a:xfrm flipH="1" flipV="1">
            <a:off x="4762500" y="3486150"/>
            <a:ext cx="7219950" cy="0"/>
          </a:xfrm>
          <a:prstGeom prst="straightConnector1">
            <a:avLst/>
          </a:prstGeom>
          <a:solidFill>
            <a:srgbClr val="000000"/>
          </a:solidFill>
          <a:ln w="19050">
            <a:solidFill>
              <a:srgbClr val="000000"/>
            </a:solidFill>
            <a:prstDash val="solid"/>
          </a:ln>
        </p:spPr>
        <p:txBody>
          <a:bodyPr/>
          <a:lstStyle/>
          <a:p>
            <a:endParaRPr lang="en-US"/>
          </a:p>
        </p:txBody>
      </p:sp>
      <p:sp>
        <p:nvSpPr>
          <p:cNvPr id="16" name="Shape" descr="b562c660-aa0a-45ad-a7cd-ca6dcfc60c21 Shape"/>
          <p:cNvSpPr/>
          <p:nvPr/>
        </p:nvSpPr>
        <p:spPr>
          <a:xfrm flipH="1" flipV="1">
            <a:off x="4762500" y="4038600"/>
            <a:ext cx="7219950" cy="0"/>
          </a:xfrm>
          <a:prstGeom prst="straightConnector1">
            <a:avLst/>
          </a:prstGeom>
          <a:solidFill>
            <a:srgbClr val="000000"/>
          </a:solidFill>
          <a:ln w="19050">
            <a:solidFill>
              <a:srgbClr val="000000"/>
            </a:solidFill>
            <a:prstDash val="solid"/>
          </a:ln>
        </p:spPr>
        <p:txBody>
          <a:bodyPr/>
          <a:lstStyle/>
          <a:p>
            <a:endParaRPr lang="en-US"/>
          </a:p>
        </p:txBody>
      </p:sp>
      <p:sp>
        <p:nvSpPr>
          <p:cNvPr id="17" name="Age" descr="50283e6b-ae4a-4848-97d4-1ccc833b288a Age"/>
          <p:cNvSpPr/>
          <p:nvPr/>
        </p:nvSpPr>
        <p:spPr>
          <a:xfrm>
            <a:off x="4762500" y="1600200"/>
            <a:ext cx="962025" cy="1066800"/>
          </a:xfrm>
          <a:prstGeom prst="rect">
            <a:avLst/>
          </a:prstGeom>
          <a:solidFill>
            <a:srgbClr val="C0C0C0"/>
          </a:solidFill>
        </p:spPr>
        <p:txBody>
          <a:bodyPr lIns="95250" tIns="95250" rIns="95250" bIns="95250" anchor="ctr">
            <a:noAutofit/>
          </a:bodyPr>
          <a:lstStyle/>
          <a:p>
            <a:pPr marL="0" lvl="0" indent="0" algn="ctr">
              <a:lnSpc>
                <a:spcPct val="114583"/>
              </a:lnSpc>
              <a:buNone/>
            </a:pPr>
            <a:r>
              <a:rPr sz="1400" b="0" i="0" u="none" strike="noStrike" dirty="0">
                <a:solidFill>
                  <a:srgbClr val="000000"/>
                </a:solidFill>
                <a:latin typeface="Open Sans"/>
              </a:rPr>
              <a:t>Age</a:t>
            </a:r>
          </a:p>
        </p:txBody>
      </p:sp>
      <p:sp>
        <p:nvSpPr>
          <p:cNvPr id="18" name="Race" descr="c3d3c8c7-0550-4ddf-8eda-689b8e3819ca Race"/>
          <p:cNvSpPr/>
          <p:nvPr/>
        </p:nvSpPr>
        <p:spPr>
          <a:xfrm>
            <a:off x="4762500" y="3495675"/>
            <a:ext cx="962025" cy="533400"/>
          </a:xfrm>
          <a:prstGeom prst="rect">
            <a:avLst/>
          </a:prstGeom>
          <a:solidFill>
            <a:srgbClr val="C0C0C0"/>
          </a:solidFill>
        </p:spPr>
        <p:txBody>
          <a:bodyPr lIns="95250" tIns="95250" rIns="95250" bIns="95250" anchor="ctr">
            <a:noAutofit/>
          </a:bodyPr>
          <a:lstStyle/>
          <a:p>
            <a:pPr marL="0" lvl="0" indent="0" algn="ctr">
              <a:lnSpc>
                <a:spcPct val="114583"/>
              </a:lnSpc>
              <a:buNone/>
            </a:pPr>
            <a:r>
              <a:rPr sz="1400" b="0" i="0" u="none" strike="noStrike" dirty="0">
                <a:solidFill>
                  <a:srgbClr val="000000"/>
                </a:solidFill>
                <a:latin typeface="Open Sans"/>
              </a:rPr>
              <a:t>Race</a:t>
            </a:r>
          </a:p>
        </p:txBody>
      </p:sp>
      <p:sp>
        <p:nvSpPr>
          <p:cNvPr id="19" name="Gender" descr="9ce8dc9f-7a4a-49c2-b665-354df04ed159 Gender"/>
          <p:cNvSpPr/>
          <p:nvPr/>
        </p:nvSpPr>
        <p:spPr>
          <a:xfrm>
            <a:off x="4762500" y="2686050"/>
            <a:ext cx="962025" cy="790575"/>
          </a:xfrm>
          <a:prstGeom prst="rect">
            <a:avLst/>
          </a:prstGeom>
          <a:solidFill>
            <a:srgbClr val="FFFFFF"/>
          </a:solidFill>
        </p:spPr>
        <p:txBody>
          <a:bodyPr lIns="95250" tIns="95250" rIns="95250" bIns="95250" anchor="ctr">
            <a:noAutofit/>
          </a:bodyPr>
          <a:lstStyle/>
          <a:p>
            <a:pPr marL="0" lvl="0" indent="0" algn="ctr">
              <a:lnSpc>
                <a:spcPct val="114583"/>
              </a:lnSpc>
              <a:buNone/>
            </a:pPr>
            <a:r>
              <a:rPr sz="1400" b="0" i="0" u="none" strike="noStrike" dirty="0">
                <a:solidFill>
                  <a:srgbClr val="000000"/>
                </a:solidFill>
                <a:latin typeface="Open Sans"/>
              </a:rPr>
              <a:t>Gender</a:t>
            </a:r>
          </a:p>
        </p:txBody>
      </p:sp>
      <p:sp>
        <p:nvSpPr>
          <p:cNvPr id="20" name="Income" descr="b988abb4-7e66-46fa-9102-f62db814aed6 Income"/>
          <p:cNvSpPr/>
          <p:nvPr/>
        </p:nvSpPr>
        <p:spPr>
          <a:xfrm>
            <a:off x="4762500" y="4048125"/>
            <a:ext cx="962025" cy="1285875"/>
          </a:xfrm>
          <a:prstGeom prst="rect">
            <a:avLst/>
          </a:prstGeom>
          <a:solidFill>
            <a:srgbClr val="FFFFFF"/>
          </a:solidFill>
        </p:spPr>
        <p:txBody>
          <a:bodyPr lIns="95250" tIns="95250" rIns="95250" bIns="95250" anchor="ctr">
            <a:noAutofit/>
          </a:bodyPr>
          <a:lstStyle/>
          <a:p>
            <a:pPr marL="0" lvl="0" indent="0" algn="ctr">
              <a:lnSpc>
                <a:spcPct val="114583"/>
              </a:lnSpc>
              <a:buNone/>
            </a:pPr>
            <a:r>
              <a:rPr sz="1400" b="0" i="0" u="none" strike="noStrike" dirty="0">
                <a:solidFill>
                  <a:srgbClr val="000000"/>
                </a:solidFill>
                <a:latin typeface="Open Sans"/>
              </a:rPr>
              <a:t>Income</a:t>
            </a:r>
          </a:p>
        </p:txBody>
      </p:sp>
      <p:sp>
        <p:nvSpPr>
          <p:cNvPr id="21" name="Survey data are n..." descr="6dd0a79f-e68e-41be-9bbe-1986dd6ec6c9 Survey data are n..."/>
          <p:cNvSpPr/>
          <p:nvPr/>
        </p:nvSpPr>
        <p:spPr>
          <a:xfrm>
            <a:off x="257175" y="1600200"/>
            <a:ext cx="4238625" cy="26955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000000"/>
                </a:solidFill>
                <a:latin typeface="Open Sans"/>
              </a:rPr>
              <a:t>Survey data are not perfectly representative of the populations of interest; thus, the data were weighted based on four demographic factors:</a:t>
            </a:r>
          </a:p>
          <a:p>
            <a:pPr marL="457200" lvl="0" indent="-133350" algn="l">
              <a:lnSpc>
                <a:spcPct val="114583"/>
              </a:lnSpc>
              <a:buAutoNum type="arabicPeriod"/>
            </a:pPr>
            <a:r>
              <a:rPr sz="1400" b="0" i="0" u="none" strike="noStrike" dirty="0">
                <a:solidFill>
                  <a:srgbClr val="000000"/>
                </a:solidFill>
                <a:latin typeface="Open Sans"/>
              </a:rPr>
              <a:t>Age</a:t>
            </a:r>
          </a:p>
          <a:p>
            <a:pPr marL="457200" lvl="0" indent="-133350" algn="l">
              <a:lnSpc>
                <a:spcPct val="114583"/>
              </a:lnSpc>
              <a:buAutoNum type="arabicPeriod"/>
            </a:pPr>
            <a:r>
              <a:rPr sz="1400" b="0" i="0" u="none" strike="noStrike" dirty="0">
                <a:solidFill>
                  <a:srgbClr val="000000"/>
                </a:solidFill>
                <a:latin typeface="Open Sans"/>
              </a:rPr>
              <a:t>Gender</a:t>
            </a:r>
          </a:p>
          <a:p>
            <a:pPr marL="457200" lvl="0" indent="-133350" algn="l">
              <a:lnSpc>
                <a:spcPct val="114583"/>
              </a:lnSpc>
              <a:buAutoNum type="arabicPeriod"/>
            </a:pPr>
            <a:r>
              <a:rPr sz="1400" b="0" i="0" u="none" strike="noStrike" dirty="0">
                <a:solidFill>
                  <a:srgbClr val="000000"/>
                </a:solidFill>
                <a:latin typeface="Open Sans"/>
              </a:rPr>
              <a:t>Race </a:t>
            </a:r>
          </a:p>
          <a:p>
            <a:pPr marL="457200" lvl="0" indent="-133350" algn="l">
              <a:lnSpc>
                <a:spcPct val="114583"/>
              </a:lnSpc>
              <a:buAutoNum type="arabicPeriod"/>
            </a:pPr>
            <a:r>
              <a:rPr sz="1400" b="0" i="0" u="none" strike="noStrike" dirty="0">
                <a:solidFill>
                  <a:srgbClr val="000000"/>
                </a:solidFill>
                <a:latin typeface="Open Sans"/>
              </a:rPr>
              <a:t>Income</a:t>
            </a:r>
          </a:p>
          <a:p>
            <a:pPr marL="0" lvl="0" indent="0" algn="l">
              <a:lnSpc>
                <a:spcPct val="114583"/>
              </a:lnSpc>
              <a:buNone/>
            </a:pPr>
            <a:r>
              <a:rPr sz="1400" b="0" i="0" u="none" strike="noStrike" dirty="0">
                <a:solidFill>
                  <a:srgbClr val="000000"/>
                </a:solidFill>
                <a:latin typeface="Open Sans"/>
              </a:rPr>
              <a:t>﻿</a:t>
            </a:r>
          </a:p>
          <a:p>
            <a:pPr marL="0" lvl="0" indent="0" algn="l">
              <a:lnSpc>
                <a:spcPct val="114583"/>
              </a:lnSpc>
              <a:buNone/>
            </a:pPr>
            <a:r>
              <a:rPr sz="1400" b="0" i="0" u="none" strike="noStrike" dirty="0">
                <a:solidFill>
                  <a:srgbClr val="000000"/>
                </a:solidFill>
                <a:latin typeface="Open Sans"/>
              </a:rPr>
              <a:t>The tables to the right provide the unweighted and weighted proportions compared to the population data.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Reporting Conventions">
    <p:spTree>
      <p:nvGrpSpPr>
        <p:cNvPr id="1" name=""/>
        <p:cNvGrpSpPr/>
        <p:nvPr/>
      </p:nvGrpSpPr>
      <p:grpSpPr>
        <a:xfrm>
          <a:off x="0" y="0"/>
          <a:ext cx="0" cy="0"/>
          <a:chOff x="0" y="0"/>
          <a:chExt cx="0" cy="0"/>
        </a:xfrm>
      </p:grpSpPr>
      <p:sp>
        <p:nvSpPr>
          <p:cNvPr id="2" name="Shape" descr="c79f6693-55be-46f7-bdf8-3f8ac5640fff Shape"/>
          <p:cNvSpPr/>
          <p:nvPr/>
        </p:nvSpPr>
        <p:spPr>
          <a:xfrm>
            <a:off x="0" y="0"/>
            <a:ext cx="12201525" cy="904875"/>
          </a:xfrm>
          <a:prstGeom prst="rect">
            <a:avLst/>
          </a:prstGeom>
          <a:solidFill>
            <a:srgbClr val="1A3C7E"/>
          </a:solidFill>
          <a:ln w="19050">
            <a:solidFill>
              <a:srgbClr val="FFFFFF">
                <a:alpha val="0"/>
              </a:srgbClr>
            </a:solidFill>
            <a:prstDash val="solid"/>
          </a:ln>
        </p:spPr>
        <p:txBody>
          <a:bodyPr/>
          <a:lstStyle/>
          <a:p>
            <a:endParaRPr lang="en-US"/>
          </a:p>
        </p:txBody>
      </p:sp>
      <p:sp>
        <p:nvSpPr>
          <p:cNvPr id="3" name="Shape" descr="4fa50af1-82cb-47f9-b2e3-db7efec4ac1d Shape"/>
          <p:cNvSpPr/>
          <p:nvPr/>
        </p:nvSpPr>
        <p:spPr>
          <a:xfrm>
            <a:off x="0" y="6315075"/>
            <a:ext cx="12204000" cy="523875"/>
          </a:xfrm>
          <a:prstGeom prst="rect">
            <a:avLst/>
          </a:prstGeom>
          <a:solidFill>
            <a:srgbClr val="1A3C7E"/>
          </a:solidFill>
          <a:ln w="19050">
            <a:solidFill>
              <a:srgbClr val="FFFFFF">
                <a:alpha val="0"/>
              </a:srgbClr>
            </a:solidFill>
            <a:prstDash val="solid"/>
          </a:ln>
        </p:spPr>
        <p:txBody>
          <a:bodyPr/>
          <a:lstStyle/>
          <a:p>
            <a:endParaRPr lang="en-US"/>
          </a:p>
        </p:txBody>
      </p:sp>
      <p:pic>
        <p:nvPicPr>
          <p:cNvPr id="4" name="Renton SEAL_Color_no bg" descr="86751797-859e-4191-946e-ba55d72bf168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5" name="City of Renton - ..." descr="dca3eb7f-6357-4220-b951-4d70ea6d0e7b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6fd3b70-ce92-4394-b4c1-be3f561835da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d0febe4d-e5b5-4553-a763-8275000c63d5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125"/>
            <a:ext cx="904875" cy="552770"/>
          </a:xfrm>
          <a:prstGeom prst="rect">
            <a:avLst/>
          </a:prstGeom>
        </p:spPr>
      </p:pic>
      <p:sp>
        <p:nvSpPr>
          <p:cNvPr id="8" name="Reporting Convent..." descr="56c062fe-99c2-4061-af81-48f46463778f Reporting Convent..."/>
          <p:cNvSpPr>
            <a:spLocks noGrp="1"/>
          </p:cNvSpPr>
          <p:nvPr>
            <p:ph type="title"/>
          </p:nvPr>
        </p:nvSpPr>
        <p:spPr>
          <a:xfrm>
            <a:off x="410909" y="162857"/>
            <a:ext cx="11382375" cy="742950"/>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Reporting Conventions</a:t>
            </a:r>
          </a:p>
        </p:txBody>
      </p:sp>
      <p:sp>
        <p:nvSpPr>
          <p:cNvPr id="9" name="Unless otherwise ..." descr="bbd1a412-62c2-4667-9b74-1cf822017cb8 Unless otherwise ..."/>
          <p:cNvSpPr/>
          <p:nvPr/>
        </p:nvSpPr>
        <p:spPr>
          <a:xfrm>
            <a:off x="409575" y="1133475"/>
            <a:ext cx="11382375" cy="3705225"/>
          </a:xfrm>
          <a:prstGeom prst="rect">
            <a:avLst/>
          </a:prstGeom>
          <a:noFill/>
        </p:spPr>
        <p:txBody>
          <a:bodyPr lIns="0" tIns="15240" rIns="0" bIns="0" anchor="t">
            <a:spAutoFit/>
          </a:bodyPr>
          <a:lstStyle/>
          <a:p>
            <a:pPr marL="0" lvl="0" indent="0" algn="l">
              <a:lnSpc>
                <a:spcPct val="108333"/>
              </a:lnSpc>
              <a:spcAft>
                <a:spcPts val="600"/>
              </a:spcAft>
              <a:buNone/>
            </a:pPr>
            <a:r>
              <a:rPr sz="1400" b="0" i="0" u="none" strike="noStrike" dirty="0">
                <a:solidFill>
                  <a:srgbClr val="000000"/>
                </a:solidFill>
                <a:latin typeface="Open Sans"/>
              </a:rPr>
              <a:t>Unless otherwise noted, </a:t>
            </a:r>
            <a:r>
              <a:rPr sz="1400" b="1" i="0" u="sng" strike="noStrike" dirty="0">
                <a:solidFill>
                  <a:srgbClr val="000000"/>
                </a:solidFill>
                <a:latin typeface="Open Sans"/>
              </a:rPr>
              <a:t>weighted</a:t>
            </a:r>
            <a:r>
              <a:rPr sz="1400" b="0" i="0" u="none" strike="noStrike" dirty="0">
                <a:solidFill>
                  <a:srgbClr val="000000"/>
                </a:solidFill>
                <a:latin typeface="Open Sans"/>
              </a:rPr>
              <a:t> data is used in this report.</a:t>
            </a:r>
          </a:p>
          <a:p>
            <a:pPr marL="0" lvl="0" indent="0" algn="l">
              <a:lnSpc>
                <a:spcPct val="108333"/>
              </a:lnSpc>
              <a:spcAft>
                <a:spcPts val="600"/>
              </a:spcAft>
              <a:buNone/>
            </a:pPr>
            <a:r>
              <a:rPr sz="1400" b="0" i="0" u="none" strike="noStrike" dirty="0">
                <a:solidFill>
                  <a:srgbClr val="000000"/>
                </a:solidFill>
                <a:latin typeface="Open Sans"/>
              </a:rPr>
              <a:t>The following notes describe the reporting conventions used in this report.</a:t>
            </a:r>
          </a:p>
          <a:p>
            <a:pPr marL="457200" lvl="0" indent="-133350" algn="l">
              <a:lnSpc>
                <a:spcPct val="108333"/>
              </a:lnSpc>
              <a:spcAft>
                <a:spcPts val="600"/>
              </a:spcAft>
              <a:buChar char="•"/>
            </a:pPr>
            <a:r>
              <a:rPr sz="1400" b="0" i="0" u="none" strike="noStrike" dirty="0">
                <a:solidFill>
                  <a:srgbClr val="000000"/>
                </a:solidFill>
                <a:latin typeface="Open Sans"/>
              </a:rPr>
              <a:t>The report is organized by major topic area. Tables and charts provide supporting data.</a:t>
            </a:r>
          </a:p>
          <a:p>
            <a:pPr marL="457200" lvl="0" indent="-133350" algn="l">
              <a:lnSpc>
                <a:spcPct val="108333"/>
              </a:lnSpc>
              <a:spcAft>
                <a:spcPts val="600"/>
              </a:spcAft>
              <a:buChar char="•"/>
            </a:pPr>
            <a:r>
              <a:rPr sz="1400" b="0" i="0" u="none" strike="noStrike" dirty="0">
                <a:solidFill>
                  <a:srgbClr val="000000"/>
                </a:solidFill>
                <a:latin typeface="Open Sans"/>
              </a:rPr>
              <a:t>Information about the overall results for each topic area is generally reported first, followed by relevant, statistically and practically significant differences between years and/or key subgroups. The probability level for determining statistical significance is less than .05 (unless otherwise noted). When testing for significant associations and/or differences between groups in the base, unweighted sample sizes should be used. When significant differences (assuming a 95 percent confidence level) were observed, they are noted in the written text of the report and bold-faced and notated in the accompanying tables. </a:t>
            </a:r>
          </a:p>
          <a:p>
            <a:pPr marL="457200" lvl="0" indent="-133350" algn="l">
              <a:lnSpc>
                <a:spcPct val="108333"/>
              </a:lnSpc>
              <a:spcAft>
                <a:spcPts val="600"/>
              </a:spcAft>
              <a:buChar char="•"/>
            </a:pPr>
            <a:r>
              <a:rPr sz="1400" b="0" i="0" u="none" strike="noStrike" dirty="0">
                <a:solidFill>
                  <a:srgbClr val="000000"/>
                </a:solidFill>
                <a:latin typeface="Open Sans"/>
              </a:rPr>
              <a:t>Except where noted, tables and charts provide information from respondents who offered a valid opinion to a question. “Don’t know” and “Refused” are counted as missing values unless “Don’t know” is a valid or meaningful response.</a:t>
            </a:r>
          </a:p>
          <a:p>
            <a:pPr marL="457200" lvl="0" indent="-133350" algn="l">
              <a:lnSpc>
                <a:spcPct val="108333"/>
              </a:lnSpc>
              <a:spcAft>
                <a:spcPts val="600"/>
              </a:spcAft>
              <a:buChar char="•"/>
            </a:pPr>
            <a:r>
              <a:rPr sz="1400" b="0" i="0" u="none" strike="noStrike" dirty="0">
                <a:solidFill>
                  <a:srgbClr val="000000"/>
                </a:solidFill>
                <a:latin typeface="Open Sans"/>
              </a:rPr>
              <a:t>In most charts and tables, unless otherwise noted, column percent is used. Percent is rounded to the nearest whole number. Some columns may sum to more or less than 100% due to rounding, the permissibility of multiple responses for specific questions, or based on presentation of abbreviated data.</a:t>
            </a:r>
          </a:p>
          <a:p>
            <a:pPr marL="0" lvl="0" indent="0" algn="l">
              <a:lnSpc>
                <a:spcPct val="108333"/>
              </a:lnSpc>
              <a:spcAft>
                <a:spcPts val="600"/>
              </a:spcAft>
              <a:buNone/>
            </a:pPr>
            <a:r>
              <a:rPr sz="1400" b="0" i="0" u="none" strike="noStrike" dirty="0">
                <a:solidFill>
                  <a:srgbClr val="000000"/>
                </a:solidFill>
                <a:latin typeface="Open Sans"/>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Community Planning Areas">
    <p:spTree>
      <p:nvGrpSpPr>
        <p:cNvPr id="1" name=""/>
        <p:cNvGrpSpPr/>
        <p:nvPr/>
      </p:nvGrpSpPr>
      <p:grpSpPr>
        <a:xfrm>
          <a:off x="0" y="0"/>
          <a:ext cx="0" cy="0"/>
          <a:chOff x="0" y="0"/>
          <a:chExt cx="0" cy="0"/>
        </a:xfrm>
      </p:grpSpPr>
      <p:sp>
        <p:nvSpPr>
          <p:cNvPr id="2" name="(empty)" descr="20db8afe-9767-4435-b584-ad953df69d0a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f00db86e-2caa-4ef0-abc1-92fef3d1a05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830d006f-bdf7-4d9c-9456-9792c2dde5e6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
        <p:nvSpPr>
          <p:cNvPr id="5" name="City of Renton - ..." descr="caaae9b4-de1e-4c8c-bae0-c660b3356377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7bf2ccf-e7ca-456b-916c-13414ac16d94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2207802b-3546-4209-973e-27930e1197b9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855"/>
            <a:ext cx="904875" cy="552770"/>
          </a:xfrm>
          <a:prstGeom prst="rect">
            <a:avLst/>
          </a:prstGeom>
        </p:spPr>
      </p:pic>
      <p:sp>
        <p:nvSpPr>
          <p:cNvPr id="8" name="Community Plannin..." descr="38ef190d-bf3d-4d55-8b95-b7d74c70dc81 Community Plannin..."/>
          <p:cNvSpPr>
            <a:spLocks noGrp="1"/>
          </p:cNvSpPr>
          <p:nvPr>
            <p:ph type="title"/>
          </p:nvPr>
        </p:nvSpPr>
        <p:spPr>
          <a:xfrm>
            <a:off x="410909" y="162857"/>
            <a:ext cx="11382183" cy="814286"/>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Community Planning Areas</a:t>
            </a:r>
          </a:p>
        </p:txBody>
      </p:sp>
      <p:pic>
        <p:nvPicPr>
          <p:cNvPr id="9" name="abs" descr="23d1e3bf-f46c-47a3-bdca-6b937d2b6ad2 ab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8238" y="1066800"/>
            <a:ext cx="8226425" cy="790575"/>
          </a:xfrm>
          <a:prstGeom prst="rect">
            <a:avLst/>
          </a:prstGeom>
        </p:spPr>
      </p:pic>
      <p:pic>
        <p:nvPicPr>
          <p:cNvPr id="10" name="Renton_Community_Planning_Areas" descr="1f290af9-3d67-4c24-8429-466f10ec6667 Renton_Community_Planning_Area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92376" y="997125"/>
            <a:ext cx="3494500" cy="5241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Budget Priorities">
    <p:spTree>
      <p:nvGrpSpPr>
        <p:cNvPr id="1" name=""/>
        <p:cNvGrpSpPr/>
        <p:nvPr/>
      </p:nvGrpSpPr>
      <p:grpSpPr>
        <a:xfrm>
          <a:off x="0" y="0"/>
          <a:ext cx="0" cy="0"/>
          <a:chOff x="0" y="0"/>
          <a:chExt cx="0" cy="0"/>
        </a:xfrm>
      </p:grpSpPr>
      <p:sp>
        <p:nvSpPr>
          <p:cNvPr id="2" name="(empty)" descr="e15a37f2-eeb5-4da7-9e52-34b045a7d236 (empty)"/>
          <p:cNvSpPr/>
          <p:nvPr/>
        </p:nvSpPr>
        <p:spPr>
          <a:xfrm>
            <a:off x="0" y="0"/>
            <a:ext cx="12192000" cy="95250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3" name="Renton SEAL_Color_no bg" descr="3376abe1-81e1-4ecc-b06d-f1c44a46eb0c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4" name="(empty)" descr="3ec12b23-dbef-42fe-92f7-1c957c115c68 (empty)"/>
          <p:cNvSpPr/>
          <p:nvPr/>
        </p:nvSpPr>
        <p:spPr>
          <a:xfrm>
            <a:off x="9525" y="6334125"/>
            <a:ext cx="12192000" cy="514350"/>
          </a:xfrm>
          <a:prstGeom prst="rect">
            <a:avLst/>
          </a:prstGeom>
          <a:solidFill>
            <a:srgbClr val="1A3C7E"/>
          </a:solidFill>
          <a:ln w="19050">
            <a:solidFill>
              <a:srgbClr val="5D88D9"/>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pic>
        <p:nvPicPr>
          <p:cNvPr id="5" name="Recon-MR-Trans" descr="9880a3de-068b-44f9-bb7b-6f9e5f4fa9a7 Recon-MR-Tran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6334125"/>
            <a:ext cx="904875" cy="552770"/>
          </a:xfrm>
          <a:prstGeom prst="rect">
            <a:avLst/>
          </a:prstGeom>
        </p:spPr>
      </p:pic>
      <p:sp>
        <p:nvSpPr>
          <p:cNvPr id="6" name="City of Renton - ..." descr="3e71054f-e236-420d-86d5-a0db2158c2ff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7" name="Budget Priorities" descr="c83e42f2-2b86-43fa-b019-c3bd0277207a Budget Priorities"/>
          <p:cNvSpPr>
            <a:spLocks noGrp="1"/>
          </p:cNvSpPr>
          <p:nvPr>
            <p:ph type="title"/>
          </p:nvPr>
        </p:nvSpPr>
        <p:spPr>
          <a:xfrm>
            <a:off x="616364" y="2214857"/>
            <a:ext cx="10971274" cy="1335429"/>
          </a:xfrm>
          <a:prstGeom prst="rect">
            <a:avLst/>
          </a:prstGeom>
          <a:noFill/>
        </p:spPr>
        <p:txBody>
          <a:bodyPr lIns="0" tIns="15240" rIns="0" bIns="0" anchor="b">
            <a:noAutofit/>
          </a:bodyPr>
          <a:lstStyle/>
          <a:p>
            <a:pPr marL="0" lvl="0" indent="0" algn="ctr">
              <a:lnSpc>
                <a:spcPct val="114583"/>
              </a:lnSpc>
              <a:buNone/>
            </a:pPr>
            <a:r>
              <a:rPr sz="2400" b="0" i="0" u="none" strike="noStrike" dirty="0">
                <a:solidFill>
                  <a:srgbClr val="000000"/>
                </a:solidFill>
                <a:latin typeface="Open Sans"/>
              </a:rPr>
              <a:t>Budget Priorities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Introduction">
    <p:spTree>
      <p:nvGrpSpPr>
        <p:cNvPr id="1" name=""/>
        <p:cNvGrpSpPr/>
        <p:nvPr/>
      </p:nvGrpSpPr>
      <p:grpSpPr>
        <a:xfrm>
          <a:off x="0" y="0"/>
          <a:ext cx="0" cy="0"/>
          <a:chOff x="0" y="0"/>
          <a:chExt cx="0" cy="0"/>
        </a:xfrm>
      </p:grpSpPr>
      <p:sp>
        <p:nvSpPr>
          <p:cNvPr id="2" name="Shape" descr="c79f6693-55be-46f7-bdf8-3f8ac5640fff Shape"/>
          <p:cNvSpPr/>
          <p:nvPr/>
        </p:nvSpPr>
        <p:spPr>
          <a:xfrm>
            <a:off x="0" y="0"/>
            <a:ext cx="12201525" cy="904875"/>
          </a:xfrm>
          <a:prstGeom prst="rect">
            <a:avLst/>
          </a:prstGeom>
          <a:solidFill>
            <a:srgbClr val="1A3C7E"/>
          </a:solidFill>
          <a:ln w="19050">
            <a:solidFill>
              <a:srgbClr val="FFFFFF">
                <a:alpha val="0"/>
              </a:srgbClr>
            </a:solidFill>
            <a:prstDash val="solid"/>
          </a:ln>
        </p:spPr>
        <p:txBody>
          <a:bodyPr/>
          <a:lstStyle/>
          <a:p>
            <a:endParaRPr lang="en-US"/>
          </a:p>
        </p:txBody>
      </p:sp>
      <p:sp>
        <p:nvSpPr>
          <p:cNvPr id="3" name="Shape" descr="4fa50af1-82cb-47f9-b2e3-db7efec4ac1d Shape"/>
          <p:cNvSpPr/>
          <p:nvPr/>
        </p:nvSpPr>
        <p:spPr>
          <a:xfrm>
            <a:off x="0" y="6315075"/>
            <a:ext cx="12204000" cy="523875"/>
          </a:xfrm>
          <a:prstGeom prst="rect">
            <a:avLst/>
          </a:prstGeom>
          <a:solidFill>
            <a:srgbClr val="1A3C7E"/>
          </a:solidFill>
          <a:ln w="19050">
            <a:solidFill>
              <a:srgbClr val="FFFFFF">
                <a:alpha val="0"/>
              </a:srgbClr>
            </a:solidFill>
            <a:prstDash val="solid"/>
          </a:ln>
        </p:spPr>
        <p:txBody>
          <a:bodyPr/>
          <a:lstStyle/>
          <a:p>
            <a:endParaRPr lang="en-US"/>
          </a:p>
        </p:txBody>
      </p:sp>
      <p:pic>
        <p:nvPicPr>
          <p:cNvPr id="4" name="Renton SEAL_Color_no bg" descr="86751797-859e-4191-946e-ba55d72bf168 Renton SEAL_Color_no b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0"/>
            <a:ext cx="952500" cy="952500"/>
          </a:xfrm>
          <a:prstGeom prst="rect">
            <a:avLst/>
          </a:prstGeom>
        </p:spPr>
      </p:pic>
      <p:sp>
        <p:nvSpPr>
          <p:cNvPr id="5" name="City of Renton - ..." descr="dca3eb7f-6357-4220-b951-4d70ea6d0e7b City of Renton - ..."/>
          <p:cNvSpPr/>
          <p:nvPr/>
        </p:nvSpPr>
        <p:spPr>
          <a:xfrm>
            <a:off x="4267200" y="6457950"/>
            <a:ext cx="3667125" cy="219075"/>
          </a:xfrm>
          <a:prstGeom prst="rect">
            <a:avLst/>
          </a:prstGeom>
          <a:noFill/>
        </p:spPr>
        <p:txBody>
          <a:bodyPr lIns="0" tIns="15240" rIns="0" bIns="0" anchor="t">
            <a:spAutoFit/>
          </a:bodyPr>
          <a:lstStyle/>
          <a:p>
            <a:pPr marL="0" lvl="0" indent="0" algn="ctr">
              <a:lnSpc>
                <a:spcPct val="114583"/>
              </a:lnSpc>
              <a:buNone/>
            </a:pPr>
            <a:r>
              <a:rPr sz="1200" b="1" i="0" u="none" strike="noStrike" dirty="0">
                <a:solidFill>
                  <a:srgbClr val="FFFFFF"/>
                </a:solidFill>
                <a:latin typeface="Arial"/>
              </a:rPr>
              <a:t>City of Renton - 2024 Budget Survey</a:t>
            </a:r>
          </a:p>
        </p:txBody>
      </p:sp>
      <p:sp>
        <p:nvSpPr>
          <p:cNvPr id="6" name="Study questions o..." descr="b6fd3b70-ce92-4394-b4c1-be3f561835da Study questions o..."/>
          <p:cNvSpPr/>
          <p:nvPr/>
        </p:nvSpPr>
        <p:spPr>
          <a:xfrm>
            <a:off x="200025" y="6362700"/>
            <a:ext cx="2105025" cy="428625"/>
          </a:xfrm>
          <a:prstGeom prst="rect">
            <a:avLst/>
          </a:prstGeom>
          <a:noFill/>
        </p:spPr>
        <p:txBody>
          <a:bodyPr lIns="0" tIns="15240" rIns="0" bIns="0" anchor="t">
            <a:spAutoFit/>
          </a:bodyPr>
          <a:lstStyle/>
          <a:p>
            <a:pPr marL="0" lvl="0" indent="0" algn="l">
              <a:lnSpc>
                <a:spcPct val="114583"/>
              </a:lnSpc>
              <a:buNone/>
            </a:pPr>
            <a:r>
              <a:rPr sz="800" b="0" i="0" u="none" strike="noStrike" dirty="0">
                <a:solidFill>
                  <a:srgbClr val="FFFFFF"/>
                </a:solidFill>
                <a:latin typeface="Arial"/>
              </a:rPr>
              <a:t>Study questions or want more info? </a:t>
            </a:r>
          </a:p>
          <a:p>
            <a:pPr marL="0" lvl="0" indent="0" algn="l">
              <a:lnSpc>
                <a:spcPct val="114583"/>
              </a:lnSpc>
              <a:buNone/>
            </a:pPr>
            <a:r>
              <a:rPr sz="800" b="0" i="0" u="none" strike="noStrike" dirty="0">
                <a:solidFill>
                  <a:srgbClr val="FFFFFF"/>
                </a:solidFill>
                <a:latin typeface="Arial"/>
              </a:rPr>
              <a:t> Contact Raevel Chea at</a:t>
            </a:r>
          </a:p>
          <a:p>
            <a:pPr marL="0" lvl="0" indent="0" algn="l">
              <a:lnSpc>
                <a:spcPct val="114583"/>
              </a:lnSpc>
              <a:buNone/>
            </a:pPr>
            <a:r>
              <a:rPr sz="800" b="0" i="0" u="sng" strike="noStrike" dirty="0">
                <a:solidFill>
                  <a:srgbClr val="FFFFFF"/>
                </a:solidFill>
                <a:latin typeface="Arial"/>
                <a:hlinkClick r:id="rId3"/>
              </a:rPr>
              <a:t>rchea@rentonwa.gov</a:t>
            </a:r>
            <a:r>
              <a:rPr sz="800" b="0" i="0" u="none" strike="noStrike" dirty="0">
                <a:solidFill>
                  <a:srgbClr val="FFFFFF"/>
                </a:solidFill>
                <a:latin typeface="Arial"/>
              </a:rPr>
              <a:t> </a:t>
            </a:r>
          </a:p>
        </p:txBody>
      </p:sp>
      <p:pic>
        <p:nvPicPr>
          <p:cNvPr id="7" name="Recon-MR-Trans" descr="d0febe4d-e5b5-4553-a763-8275000c63d5 Recon-MR-Tra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6625" y="6334125"/>
            <a:ext cx="904875" cy="552770"/>
          </a:xfrm>
          <a:prstGeom prst="rect">
            <a:avLst/>
          </a:prstGeom>
        </p:spPr>
      </p:pic>
      <p:sp>
        <p:nvSpPr>
          <p:cNvPr id="8" name="Introduction" descr="b2591719-00dc-4054-86d5-6500db47f85a Introduction"/>
          <p:cNvSpPr>
            <a:spLocks noGrp="1"/>
          </p:cNvSpPr>
          <p:nvPr>
            <p:ph type="title"/>
          </p:nvPr>
        </p:nvSpPr>
        <p:spPr>
          <a:xfrm>
            <a:off x="410909" y="162857"/>
            <a:ext cx="11382375" cy="742950"/>
          </a:xfrm>
          <a:prstGeom prst="rect">
            <a:avLst/>
          </a:prstGeom>
          <a:noFill/>
        </p:spPr>
        <p:txBody>
          <a:bodyPr lIns="0" tIns="15240" rIns="0" bIns="0" anchor="ctr">
            <a:noAutofit/>
          </a:bodyPr>
          <a:lstStyle/>
          <a:p>
            <a:pPr marL="0" lvl="0" indent="0" algn="ctr">
              <a:lnSpc>
                <a:spcPct val="114583"/>
              </a:lnSpc>
              <a:buNone/>
            </a:pPr>
            <a:r>
              <a:rPr sz="2400" b="0" i="0" u="none" strike="noStrike" dirty="0">
                <a:solidFill>
                  <a:srgbClr val="FFFFFF"/>
                </a:solidFill>
                <a:latin typeface="Open Sans"/>
              </a:rPr>
              <a:t>Introduction </a:t>
            </a:r>
          </a:p>
        </p:txBody>
      </p:sp>
      <p:sp>
        <p:nvSpPr>
          <p:cNvPr id="9" name="This survey used ..." descr="2299ea30-9d58-4ed8-8416-10d7b71f172d This survey used ..."/>
          <p:cNvSpPr/>
          <p:nvPr/>
        </p:nvSpPr>
        <p:spPr>
          <a:xfrm>
            <a:off x="142875" y="953432"/>
            <a:ext cx="11791950" cy="5391150"/>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000000"/>
                </a:solidFill>
                <a:latin typeface="Open Sans"/>
              </a:rPr>
              <a:t>﻿</a:t>
            </a:r>
          </a:p>
          <a:p>
            <a:pPr marL="0" lvl="0" indent="0" algn="l">
              <a:lnSpc>
                <a:spcPct val="114583"/>
              </a:lnSpc>
              <a:buNone/>
            </a:pPr>
            <a:r>
              <a:rPr sz="1400" b="0" i="0" u="none" strike="noStrike" dirty="0">
                <a:solidFill>
                  <a:srgbClr val="000000"/>
                </a:solidFill>
                <a:latin typeface="Open Sans"/>
              </a:rPr>
              <a:t>This survey used a series of questions to determine resident priorities for Renton's 2025-26 budget. The first exercise employed the Q-Sort method to gauge the relative importance of various budget items. Subsequent questions assessed how well each budget item aligns with respondents' vision for Renton and the progress observed over the past 5-10 years. The resulting data from these questions can be viewed individually,  or collectively in a quadrant chart. The quadrant chart visualizes areas that are highly important, well-aligned with residents' vision, but have seen slow or minimal progress.</a:t>
            </a:r>
          </a:p>
          <a:p>
            <a:pPr marL="0" lvl="0" indent="0" algn="l">
              <a:lnSpc>
                <a:spcPct val="114583"/>
              </a:lnSpc>
              <a:buNone/>
            </a:pPr>
            <a:r>
              <a:rPr sz="1400" b="0" i="0" u="none" strike="noStrike" dirty="0">
                <a:solidFill>
                  <a:srgbClr val="000000"/>
                </a:solidFill>
                <a:latin typeface="Open Sans"/>
              </a:rPr>
              <a:t>﻿</a:t>
            </a:r>
          </a:p>
          <a:p>
            <a:pPr marL="0" lvl="0" indent="0" algn="l">
              <a:lnSpc>
                <a:spcPct val="114583"/>
              </a:lnSpc>
              <a:buNone/>
            </a:pPr>
            <a:r>
              <a:rPr sz="1400" b="1" i="0" u="none" strike="noStrike" dirty="0">
                <a:solidFill>
                  <a:srgbClr val="000000"/>
                </a:solidFill>
                <a:latin typeface="Open Sans"/>
              </a:rPr>
              <a:t>Budget Priority Items</a:t>
            </a:r>
          </a:p>
          <a:p>
            <a:pPr marL="0" lvl="0" indent="0" algn="l">
              <a:lnSpc>
                <a:spcPct val="114583"/>
              </a:lnSpc>
              <a:buNone/>
            </a:pPr>
            <a:r>
              <a:rPr sz="1400" b="0" i="0" u="none" strike="noStrike" dirty="0">
                <a:solidFill>
                  <a:srgbClr val="000000"/>
                </a:solidFill>
                <a:latin typeface="Open Sans"/>
              </a:rPr>
              <a:t>﻿</a:t>
            </a:r>
          </a:p>
          <a:p>
            <a:pPr marL="457200" lvl="0" indent="-133350" algn="l">
              <a:lnSpc>
                <a:spcPct val="114583"/>
              </a:lnSpc>
              <a:buChar char="•"/>
            </a:pPr>
            <a:r>
              <a:rPr sz="1400" b="0" i="0" u="none" strike="noStrike" dirty="0">
                <a:solidFill>
                  <a:srgbClr val="000000"/>
                </a:solidFill>
                <a:latin typeface="Open Sans"/>
              </a:rPr>
              <a:t>Increase safety and security in community  </a:t>
            </a:r>
          </a:p>
          <a:p>
            <a:pPr marL="457200" lvl="0" indent="-133350" algn="l">
              <a:lnSpc>
                <a:spcPct val="114583"/>
              </a:lnSpc>
              <a:buChar char="•"/>
            </a:pPr>
            <a:r>
              <a:rPr sz="1400" b="0" i="0" u="none" strike="noStrike" dirty="0">
                <a:solidFill>
                  <a:srgbClr val="000000"/>
                </a:solidFill>
                <a:latin typeface="Open Sans"/>
              </a:rPr>
              <a:t>Expand and enhance traffic signals and intersections  </a:t>
            </a:r>
          </a:p>
          <a:p>
            <a:pPr marL="457200" lvl="0" indent="-133350" algn="l">
              <a:lnSpc>
                <a:spcPct val="114583"/>
              </a:lnSpc>
              <a:buChar char="•"/>
            </a:pPr>
            <a:r>
              <a:rPr sz="1400" b="0" i="0" u="none" strike="noStrike" dirty="0">
                <a:solidFill>
                  <a:srgbClr val="000000"/>
                </a:solidFill>
                <a:latin typeface="Open Sans"/>
              </a:rPr>
              <a:t>Increase bike lanes </a:t>
            </a:r>
          </a:p>
          <a:p>
            <a:pPr marL="457200" lvl="0" indent="-133350" algn="l">
              <a:lnSpc>
                <a:spcPct val="114583"/>
              </a:lnSpc>
              <a:buChar char="•"/>
            </a:pPr>
            <a:r>
              <a:rPr sz="1400" b="0" i="0" u="none" strike="noStrike" dirty="0">
                <a:solidFill>
                  <a:srgbClr val="000000"/>
                </a:solidFill>
                <a:latin typeface="Open Sans"/>
              </a:rPr>
              <a:t>Expand network of trails  </a:t>
            </a:r>
          </a:p>
          <a:p>
            <a:pPr marL="457200" lvl="0" indent="-133350" algn="l">
              <a:lnSpc>
                <a:spcPct val="114583"/>
              </a:lnSpc>
              <a:buChar char="•"/>
            </a:pPr>
            <a:r>
              <a:rPr sz="1400" b="0" i="0" u="none" strike="noStrike" dirty="0">
                <a:solidFill>
                  <a:srgbClr val="000000"/>
                </a:solidFill>
                <a:latin typeface="Open Sans"/>
              </a:rPr>
              <a:t>Enforce a high standard of property maintenance  </a:t>
            </a:r>
          </a:p>
          <a:p>
            <a:pPr marL="457200" lvl="0" indent="-133350" algn="l">
              <a:lnSpc>
                <a:spcPct val="114583"/>
              </a:lnSpc>
              <a:buChar char="•"/>
            </a:pPr>
            <a:r>
              <a:rPr sz="1400" b="0" i="0" u="none" strike="noStrike" dirty="0">
                <a:solidFill>
                  <a:srgbClr val="000000"/>
                </a:solidFill>
                <a:latin typeface="Open Sans"/>
              </a:rPr>
              <a:t>Encampment and graffiti cleanup </a:t>
            </a:r>
          </a:p>
          <a:p>
            <a:pPr marL="457200" lvl="0" indent="-133350" algn="l">
              <a:lnSpc>
                <a:spcPct val="114583"/>
              </a:lnSpc>
              <a:buChar char="•"/>
            </a:pPr>
            <a:r>
              <a:rPr sz="1400" b="0" i="0" u="none" strike="noStrike" dirty="0">
                <a:solidFill>
                  <a:srgbClr val="000000"/>
                </a:solidFill>
                <a:latin typeface="Open Sans"/>
              </a:rPr>
              <a:t>Expand open space  </a:t>
            </a:r>
          </a:p>
          <a:p>
            <a:pPr marL="457200" lvl="0" indent="-133350" algn="l">
              <a:lnSpc>
                <a:spcPct val="114583"/>
              </a:lnSpc>
              <a:buChar char="•"/>
            </a:pPr>
            <a:r>
              <a:rPr sz="1400" b="0" i="0" u="none" strike="noStrike" dirty="0">
                <a:solidFill>
                  <a:srgbClr val="000000"/>
                </a:solidFill>
                <a:latin typeface="Open Sans"/>
              </a:rPr>
              <a:t>Install electric vehicle charging stations </a:t>
            </a:r>
          </a:p>
          <a:p>
            <a:pPr marL="457200" lvl="0" indent="-133350" algn="l">
              <a:lnSpc>
                <a:spcPct val="114583"/>
              </a:lnSpc>
              <a:buChar char="•"/>
            </a:pPr>
            <a:r>
              <a:rPr sz="1400" b="0" i="0" u="none" strike="noStrike" dirty="0">
                <a:solidFill>
                  <a:srgbClr val="000000"/>
                </a:solidFill>
                <a:latin typeface="Open Sans"/>
              </a:rPr>
              <a:t>Fund services that address mental and behavioral health, addiction, and food security for those in need </a:t>
            </a:r>
          </a:p>
          <a:p>
            <a:pPr marL="457200" lvl="0" indent="-133350" algn="l">
              <a:lnSpc>
                <a:spcPct val="114583"/>
              </a:lnSpc>
              <a:buChar char="•"/>
            </a:pPr>
            <a:r>
              <a:rPr sz="1400" b="0" i="0" u="none" strike="noStrike" dirty="0">
                <a:solidFill>
                  <a:srgbClr val="000000"/>
                </a:solidFill>
                <a:latin typeface="Open Sans"/>
              </a:rPr>
              <a:t>Maintain and improve existing parks, trails, and public outdoor spaces </a:t>
            </a:r>
          </a:p>
          <a:p>
            <a:pPr marL="457200" lvl="0" indent="-133350" algn="l">
              <a:lnSpc>
                <a:spcPct val="114583"/>
              </a:lnSpc>
              <a:buChar char="•"/>
            </a:pPr>
            <a:r>
              <a:rPr sz="1400" b="0" i="0" u="none" strike="noStrike" dirty="0">
                <a:solidFill>
                  <a:srgbClr val="000000"/>
                </a:solidFill>
                <a:latin typeface="Open Sans"/>
              </a:rPr>
              <a:t>Increase access to city staff and facilities </a:t>
            </a:r>
          </a:p>
          <a:p>
            <a:pPr marL="0" lvl="0" indent="0" algn="l">
              <a:lnSpc>
                <a:spcPct val="114583"/>
              </a:lnSpc>
              <a:buNone/>
            </a:pPr>
            <a:r>
              <a:rPr sz="1400" b="0" i="0" u="none" strike="noStrike" dirty="0">
                <a:solidFill>
                  <a:srgbClr val="000000"/>
                </a:solidFill>
                <a:latin typeface="Open Sans"/>
              </a:rPr>
              <a:t>﻿</a:t>
            </a:r>
          </a:p>
          <a:p>
            <a:pPr marL="0" lvl="0" indent="0" algn="l">
              <a:lnSpc>
                <a:spcPct val="114583"/>
              </a:lnSpc>
              <a:buNone/>
            </a:pPr>
            <a:r>
              <a:rPr sz="1400" b="0" i="0" u="none" strike="noStrike" dirty="0">
                <a:solidFill>
                  <a:srgbClr val="000000"/>
                </a:solidFill>
                <a:latin typeface="Open Sans"/>
              </a:rPr>
              <a:t>﻿</a:t>
            </a:r>
          </a:p>
        </p:txBody>
      </p:sp>
    </p:spTree>
  </p:cSld>
  <p:clrMapOvr>
    <a:masterClrMapping/>
  </p:clrMapOvr>
</p:sld>
</file>

<file path=ppt/theme/theme1.xml><?xml version="1.0" encoding="utf-8"?>
<a:theme xmlns:a="http://schemas.openxmlformats.org/drawingml/2006/main" name="Office Theme">
  <a:themeElements>
    <a:clrScheme name="Displayr Export">
      <a:dk1>
        <a:sysClr val="windowText" lastClr="000000"/>
      </a:dk1>
      <a:lt1>
        <a:sysClr val="window" lastClr="FFFFFF"/>
      </a:lt1>
      <a:dk2>
        <a:srgbClr val="44546A"/>
      </a:dk2>
      <a:lt2>
        <a:srgbClr val="E7E6E6"/>
      </a:lt2>
      <a:accent1>
        <a:srgbClr val="6A9BF7"/>
      </a:accent1>
      <a:accent2>
        <a:srgbClr val="98EEC3"/>
      </a:accent2>
      <a:accent3>
        <a:srgbClr val="7478DD"/>
      </a:accent3>
      <a:accent4>
        <a:srgbClr val="FF8676"/>
      </a:accent4>
      <a:accent5>
        <a:srgbClr val="2E45B9"/>
      </a:accent5>
      <a:accent6>
        <a:srgbClr val="FFC0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4043</Words>
  <Application>Microsoft Office PowerPoint</Application>
  <PresentationFormat>Custom</PresentationFormat>
  <Paragraphs>460</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Open Sans</vt:lpstr>
      <vt:lpstr>Office Theme</vt:lpstr>
      <vt:lpstr>Introduction</vt:lpstr>
      <vt:lpstr>Study Background and Objectives</vt:lpstr>
      <vt:lpstr>Survey Methodology</vt:lpstr>
      <vt:lpstr>Results</vt:lpstr>
      <vt:lpstr> Demographics and Weighting</vt:lpstr>
      <vt:lpstr>Reporting Conventions</vt:lpstr>
      <vt:lpstr>Community Planning Areas</vt:lpstr>
      <vt:lpstr>Budget Priorities</vt:lpstr>
      <vt:lpstr>Introduction </vt:lpstr>
      <vt:lpstr>Quadrant Chart - Importance, Progress, and Alignment</vt:lpstr>
      <vt:lpstr>Importance Scores</vt:lpstr>
      <vt:lpstr>Progress Toward Priorities</vt:lpstr>
      <vt:lpstr>Alignment with Priorities</vt:lpstr>
      <vt:lpstr>Honest Opinions - Data from Open Ended Questions</vt:lpstr>
      <vt:lpstr>Biggest Problems Facing Renton</vt:lpstr>
      <vt:lpstr>Focusing and Making Progress on the Right Things</vt:lpstr>
      <vt:lpstr>Resource Allocation</vt:lpstr>
      <vt:lpstr>Attitudes Towards Spending</vt:lpstr>
      <vt:lpstr>General Willingness to Pay Taxes</vt:lpstr>
      <vt:lpstr> Police Funding</vt:lpstr>
      <vt:lpstr>Parks Funding</vt:lpstr>
      <vt:lpstr>Health &amp; Human Service Funding</vt:lpstr>
      <vt:lpstr>Public Safety</vt:lpstr>
      <vt:lpstr>Neighborhood Safety - Overall</vt:lpstr>
      <vt:lpstr>Neighborhood Safety by Comprehensive Planning Area</vt:lpstr>
      <vt:lpstr>Reasons for Feeling Less than Completely Safe by Planning Area</vt:lpstr>
      <vt:lpstr>Safety in Commercial Areas</vt:lpstr>
      <vt:lpstr>Condition of City Property</vt:lpstr>
      <vt:lpstr>Overall Condition</vt:lpstr>
      <vt:lpstr>Cleanliness</vt:lpstr>
      <vt:lpstr>Making Improvements - Budget Allocation Attitudes</vt:lpstr>
      <vt:lpstr>Convenience and Availability</vt:lpstr>
      <vt:lpstr>Improving Availability - Budget Allocation Attitudes</vt:lpstr>
      <vt:lpstr>Transportation &amp; Sustainability</vt:lpstr>
      <vt:lpstr>Modes used</vt:lpstr>
      <vt:lpstr>Modes Used by Planning Zone</vt:lpstr>
      <vt:lpstr>Transportation Improvements by Planning Zone</vt:lpstr>
      <vt:lpstr>Traffic Safety Initiatives</vt:lpstr>
      <vt:lpstr>Sustainability Initiatives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Untitled.Q</dc:title>
  <dc:creator>unknown</dc:creator>
  <cp:lastModifiedBy>Raevel Chea</cp:lastModifiedBy>
  <cp:revision>2</cp:revision>
  <dcterms:created xsi:type="dcterms:W3CDTF">2024-07-16T21:47:11Z</dcterms:created>
  <dcterms:modified xsi:type="dcterms:W3CDTF">2024-07-17T15:40:07Z</dcterms:modified>
</cp:coreProperties>
</file>